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4.jpg" ContentType="image/jpeg"/>
  <Override PartName="/ppt/media/image7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3" r:id="rId2"/>
    <p:sldId id="479" r:id="rId3"/>
    <p:sldId id="517" r:id="rId4"/>
    <p:sldId id="507" r:id="rId5"/>
    <p:sldId id="519" r:id="rId6"/>
    <p:sldId id="520" r:id="rId7"/>
    <p:sldId id="521" r:id="rId8"/>
    <p:sldId id="522" r:id="rId9"/>
    <p:sldId id="523" r:id="rId10"/>
    <p:sldId id="512" r:id="rId11"/>
    <p:sldId id="513" r:id="rId12"/>
    <p:sldId id="509" r:id="rId13"/>
    <p:sldId id="518" r:id="rId14"/>
    <p:sldId id="495" r:id="rId15"/>
    <p:sldId id="496" r:id="rId16"/>
    <p:sldId id="502" r:id="rId17"/>
  </p:sldIdLst>
  <p:sldSz cx="10369550" cy="6911975"/>
  <p:notesSz cx="6797675" cy="9926638"/>
  <p:defaultTextStyle>
    <a:defPPr>
      <a:defRPr lang="fi-FI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EC"/>
    <a:srgbClr val="B1BEBA"/>
    <a:srgbClr val="29282E"/>
    <a:srgbClr val="FFFA09"/>
    <a:srgbClr val="293542"/>
    <a:srgbClr val="D0E5EE"/>
    <a:srgbClr val="F0F0F0"/>
    <a:srgbClr val="FCE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78" y="102"/>
      </p:cViewPr>
      <p:guideLst>
        <p:guide orient="horz" pos="2177"/>
        <p:guide pos="32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3227" y="194742"/>
            <a:ext cx="1090461" cy="391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496615-78A9-5244-BA43-BFAA1CDB0C1B}" type="datetimeFigureOut">
              <a:rPr lang="fi-FI"/>
              <a:pPr>
                <a:defRPr/>
              </a:pPr>
              <a:t>30.10.2017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F3F8B5-6D74-0545-A2BF-CBA820750CE2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73" y="291423"/>
            <a:ext cx="1345374" cy="2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63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821EED-AD58-D949-8810-5907F823D7F7}" type="datetimeFigureOut">
              <a:rPr lang="fi-FI"/>
              <a:pPr>
                <a:defRPr/>
              </a:pPr>
              <a:t>30.10.2017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744538"/>
            <a:ext cx="5584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6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A876A-41B6-D64C-A159-B397945573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2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D62EA-3D08-4FA1-B6F7-F9F9DF18C038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78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Noin 135 lasta</a:t>
            </a:r>
            <a:r>
              <a:rPr lang="fi-FI" baseline="0" dirty="0"/>
              <a:t> oli pitkäaikaisesti laitoksessa vuonna 2015, ja noin 200 perhettä käytti laitosten lyhytaikaisia palveluja. Kehitetty myös vuoroviikkomalleja, joissa lapsi on laitoksessa 1 viikon ja 1 viikon lapsuuden kodissa.</a:t>
            </a:r>
          </a:p>
          <a:p>
            <a:endParaRPr lang="fi-FI" baseline="0" dirty="0"/>
          </a:p>
          <a:p>
            <a:r>
              <a:rPr lang="fi-FI" baseline="0" dirty="0"/>
              <a:t>Pääperiaate on se, että lapsi asuu vanhempiensa kanssa ja vanhemmat saavat tähän tukea. </a:t>
            </a:r>
          </a:p>
          <a:p>
            <a:r>
              <a:rPr lang="fi-FI" baseline="0" dirty="0"/>
              <a:t>Jos tämä ei onnistu niin seuraava ratkaisu on perhehoito. </a:t>
            </a:r>
          </a:p>
          <a:p>
            <a:r>
              <a:rPr lang="fi-FI" baseline="0" dirty="0"/>
              <a:t>Tämän jälkeen lapsille suunnatut pienryhmäkodit</a:t>
            </a:r>
          </a:p>
          <a:p>
            <a:endParaRPr lang="fi-FI" dirty="0"/>
          </a:p>
          <a:p>
            <a:r>
              <a:rPr lang="fi-FI" dirty="0"/>
              <a:t>Nyt</a:t>
            </a:r>
            <a:r>
              <a:rPr lang="fi-FI" baseline="0" dirty="0"/>
              <a:t> valmisteilla olevassa vammaispalvelulaissa tullaan säätämään lasten asumisyksiköiden toiminnasta.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0A876A-41B6-D64C-A159-B397945573C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86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Laaditaan</a:t>
            </a:r>
            <a:r>
              <a:rPr lang="fi-FI" baseline="0" dirty="0"/>
              <a:t> kirjallinen asiakassuunnitelma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0A876A-41B6-D64C-A159-B397945573C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26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96543" y="1583779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3960045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" y="6480175"/>
            <a:ext cx="1300163" cy="144463"/>
          </a:xfrm>
        </p:spPr>
        <p:txBody>
          <a:bodyPr/>
          <a:lstStyle>
            <a:lvl1pPr algn="l">
              <a:defRPr sz="600" spc="-40" baseline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7CCCF8-D75F-A541-9BB5-10F48EF8450A}" type="datetime1">
              <a:rPr lang="en-US"/>
              <a:pPr>
                <a:defRPr/>
              </a:pPr>
              <a:t>10/30/2017</a:t>
            </a:fld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0" y="6481763"/>
            <a:ext cx="428625" cy="142875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6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632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-you_Polygon_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17437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-you_Polygon_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" y="6480175"/>
            <a:ext cx="1300163" cy="144463"/>
          </a:xfrm>
        </p:spPr>
        <p:txBody>
          <a:bodyPr/>
          <a:lstStyle>
            <a:lvl1pPr algn="l">
              <a:defRPr sz="600" spc="-40" baseline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7CCCF8-D75F-A541-9BB5-10F48EF8450A}" type="datetime1">
              <a:rPr lang="en-US"/>
              <a:pPr>
                <a:defRPr/>
              </a:pPr>
              <a:t>10/30/2017</a:t>
            </a:fld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0" y="6481763"/>
            <a:ext cx="428625" cy="142875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6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429" y="2447875"/>
            <a:ext cx="2969336" cy="22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0335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76863" y="1439763"/>
            <a:ext cx="3888432" cy="223224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76863" y="3816029"/>
            <a:ext cx="3888432" cy="1584771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" y="6480175"/>
            <a:ext cx="1300163" cy="144463"/>
          </a:xfrm>
        </p:spPr>
        <p:txBody>
          <a:bodyPr/>
          <a:lstStyle>
            <a:lvl1pPr algn="l">
              <a:defRPr sz="600" spc="-40" baseline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7CCCF8-D75F-A541-9BB5-10F48EF8450A}" type="datetime1">
              <a:rPr lang="en-US"/>
              <a:pPr>
                <a:defRPr/>
              </a:pPr>
              <a:t>10/30/2017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0" y="6481763"/>
            <a:ext cx="428625" cy="142875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6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663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78" y="276799"/>
            <a:ext cx="9332595" cy="1151996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868" y="6431551"/>
            <a:ext cx="3429681" cy="181437"/>
          </a:xfrm>
        </p:spPr>
        <p:txBody>
          <a:bodyPr anchor="t" anchorCtr="0"/>
          <a:lstStyle>
            <a:lvl1pPr>
              <a:lnSpc>
                <a:spcPts val="1404"/>
              </a:lnSpc>
              <a:defRPr sz="13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02435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557-A56B-4FF1-94ED-83B4503E964E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98289F38-6431-4175-A2E0-267065B76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3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78" y="276799"/>
            <a:ext cx="9332595" cy="1151996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557-A56B-4FF1-94ED-83B4503E964E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98289F38-6431-4175-A2E0-267065B76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3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78" y="276799"/>
            <a:ext cx="9332595" cy="1151996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18477" y="1612795"/>
            <a:ext cx="4579885" cy="45615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1188" y="1612795"/>
            <a:ext cx="4579885" cy="45615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557-A56B-4FF1-94ED-83B4503E964E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98289F38-6431-4175-A2E0-267065B76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0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7716" y="2147193"/>
            <a:ext cx="8814118" cy="1481595"/>
          </a:xfrm>
          <a:prstGeom prst="rect">
            <a:avLst/>
          </a:prstGeom>
        </p:spPr>
        <p:txBody>
          <a:bodyPr lIns="98746" tIns="49373" rIns="98746" bIns="4937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55433" y="3916786"/>
            <a:ext cx="7258685" cy="1766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557-A56B-4FF1-94ED-83B4503E964E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42930" y="6406377"/>
            <a:ext cx="3283691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431511" y="6406377"/>
            <a:ext cx="2419562" cy="367999"/>
          </a:xfrm>
          <a:prstGeom prst="rect">
            <a:avLst/>
          </a:prstGeom>
        </p:spPr>
        <p:txBody>
          <a:bodyPr lIns="98746" tIns="49373" rIns="98746" bIns="49373"/>
          <a:lstStyle/>
          <a:p>
            <a:fld id="{98289F38-6431-4175-A2E0-267065B76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48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27200"/>
            <a:ext cx="9502775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25" y="6480175"/>
            <a:ext cx="1300163" cy="14446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 defTabSz="914069" fontAlgn="auto">
              <a:spcBef>
                <a:spcPts val="0"/>
              </a:spcBef>
              <a:spcAft>
                <a:spcPts val="0"/>
              </a:spcAft>
              <a:defRPr sz="600" spc="-40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3D477-E735-764E-964D-65D0208D9A50}" type="datetime1">
              <a:rPr lang="en-US"/>
              <a:pPr>
                <a:defRPr/>
              </a:pPr>
              <a:t>10/30/2017</a:t>
            </a:fld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008063" y="142875"/>
            <a:ext cx="73025" cy="350838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defTabSz="9140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40" dirty="0"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77" y="6337416"/>
            <a:ext cx="2100411" cy="3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8" r:id="rId2"/>
    <p:sldLayoutId id="2147484087" r:id="rId3"/>
    <p:sldLayoutId id="2147484071" r:id="rId4"/>
    <p:sldLayoutId id="2147484096" r:id="rId5"/>
    <p:sldLayoutId id="2147484097" r:id="rId6"/>
    <p:sldLayoutId id="2147484098" r:id="rId7"/>
    <p:sldLayoutId id="2147484099" r:id="rId8"/>
    <p:sldLayoutId id="2147484102" r:id="rId9"/>
  </p:sldLayoutIdLst>
  <p:transition spd="med">
    <p:fade/>
  </p:transition>
  <p:hf hdr="0"/>
  <p:txStyles>
    <p:titleStyle>
      <a:lvl1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 kern="1200" spc="-4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12813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5600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2100" kern="1200" spc="-4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2788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69975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6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36688" indent="-365125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4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93875" indent="-355600" algn="l" defTabSz="912813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SzPct val="60000"/>
        <a:buFont typeface="Wingdings" charset="2"/>
        <a:buChar char="u"/>
        <a:defRPr sz="1400" kern="1200" spc="-4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eforwelfarereform.org/uploads/attachment/427/individual-service-funds.pdf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7716" y="843300"/>
            <a:ext cx="8814118" cy="1244536"/>
          </a:xfrm>
        </p:spPr>
        <p:txBody>
          <a:bodyPr>
            <a:normAutofit/>
          </a:bodyPr>
          <a:lstStyle/>
          <a:p>
            <a:r>
              <a:rPr lang="ru-RU" b="1" dirty="0" smtClean="0"/>
              <a:t>Взгляд на ситуацию детей-инвалидов в свете процесса </a:t>
            </a:r>
            <a:r>
              <a:rPr lang="ru-RU" b="1" dirty="0" err="1" smtClean="0"/>
              <a:t>деинституционализации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152327" y="3310839"/>
            <a:ext cx="2880320" cy="176170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/>
              <a:t>Сусанна </a:t>
            </a:r>
            <a:r>
              <a:rPr lang="ru-RU" b="1" dirty="0" err="1" smtClean="0"/>
              <a:t>Хинтсала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Союз инвалидов с задержкой развития (</a:t>
            </a:r>
            <a:r>
              <a:rPr lang="fi-FI" dirty="0" smtClean="0"/>
              <a:t>Kehitysvammaliitto</a:t>
            </a:r>
            <a:r>
              <a:rPr lang="ru-RU" dirty="0" smtClean="0"/>
              <a:t>)</a:t>
            </a:r>
            <a:endParaRPr lang="fi-FI" dirty="0"/>
          </a:p>
          <a:p>
            <a:endParaRPr lang="fi-FI" dirty="0"/>
          </a:p>
          <a:p>
            <a:r>
              <a:rPr lang="fi-FI" dirty="0"/>
              <a:t>10.10.2017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32" y="2866540"/>
            <a:ext cx="4808160" cy="25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693104" y="1631995"/>
            <a:ext cx="5001689" cy="446398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ea typeface="+mn-ea"/>
              </a:rPr>
              <a:t>ЭРХО (</a:t>
            </a:r>
            <a:r>
              <a:rPr lang="fi-FI" sz="1900" dirty="0" smtClean="0">
                <a:ea typeface="+mn-ea"/>
              </a:rPr>
              <a:t>ERHO</a:t>
            </a:r>
            <a:r>
              <a:rPr lang="ru-RU" sz="1900" dirty="0" smtClean="0">
                <a:ea typeface="+mn-ea"/>
              </a:rPr>
              <a:t>)</a:t>
            </a:r>
            <a:r>
              <a:rPr lang="fi-FI" sz="1900" dirty="0" smtClean="0">
                <a:ea typeface="+mn-ea"/>
              </a:rPr>
              <a:t> </a:t>
            </a:r>
            <a:r>
              <a:rPr lang="fi-FI" sz="1900" dirty="0">
                <a:ea typeface="+mn-ea"/>
              </a:rPr>
              <a:t>– </a:t>
            </a:r>
            <a:r>
              <a:rPr lang="ru-RU" sz="1900" dirty="0" smtClean="0">
                <a:ea typeface="+mn-ea"/>
              </a:rPr>
              <a:t>подразделение по работе с детьми и подростками, нуждающимися в особом уходе и обучении / Тампере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900" dirty="0">
              <a:ea typeface="+mn-ea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a typeface="+mj-ea"/>
              </a:rPr>
              <a:t>Эффективные решения</a:t>
            </a:r>
            <a:endParaRPr lang="fi-FI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10245" name="Picture 6" descr="Pinja Luomanen avustajan sylisssä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9" y="2807915"/>
            <a:ext cx="46144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a typeface="+mj-ea"/>
              </a:rPr>
              <a:t>Эффективные решения</a:t>
            </a:r>
            <a:endParaRPr lang="fi-FI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5" name="Sisällön paikkamerkki 5" descr="C:\Users\henna.luoma\Pictures\2015-04-27\33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327" y="1655787"/>
            <a:ext cx="3240360" cy="3240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Дом для проживания детской мини-группы </a:t>
            </a:r>
            <a:r>
              <a:rPr lang="ru-RU" sz="3200" dirty="0" err="1" smtClean="0"/>
              <a:t>Паломяки</a:t>
            </a:r>
            <a:r>
              <a:rPr lang="ru-RU" sz="3200" dirty="0" smtClean="0"/>
              <a:t> / </a:t>
            </a:r>
            <a:r>
              <a:rPr lang="ru-RU" sz="3200" dirty="0" err="1" smtClean="0"/>
              <a:t>Лието</a:t>
            </a:r>
            <a:r>
              <a:rPr lang="ru-RU" sz="3200" dirty="0" smtClean="0"/>
              <a:t>, округ особого социального обслуживания региона </a:t>
            </a:r>
            <a:r>
              <a:rPr lang="ru-RU" sz="3200" dirty="0" err="1" smtClean="0"/>
              <a:t>Варсинайс</a:t>
            </a:r>
            <a:r>
              <a:rPr lang="ru-RU" sz="3200" dirty="0" smtClean="0"/>
              <a:t>-Суоми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341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693105" y="1351996"/>
            <a:ext cx="4286440" cy="474398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ea typeface="+mn-ea"/>
              </a:rPr>
              <a:t>Краткосрочные услуги семьям </a:t>
            </a:r>
            <a:r>
              <a:rPr lang="ru-RU" sz="2400" dirty="0" err="1" smtClean="0">
                <a:ea typeface="+mn-ea"/>
              </a:rPr>
              <a:t>Морресторн</a:t>
            </a:r>
            <a:r>
              <a:rPr lang="fi-FI" sz="2400" dirty="0" smtClean="0">
                <a:ea typeface="+mn-ea"/>
              </a:rPr>
              <a:t>/</a:t>
            </a:r>
            <a:r>
              <a:rPr lang="ru-RU" sz="2400" dirty="0" smtClean="0">
                <a:ea typeface="+mn-ea"/>
              </a:rPr>
              <a:t> </a:t>
            </a:r>
            <a:r>
              <a:rPr lang="ru-RU" sz="2400" dirty="0" err="1" smtClean="0">
                <a:ea typeface="+mn-ea"/>
              </a:rPr>
              <a:t>Парайнен</a:t>
            </a:r>
            <a:endParaRPr lang="fi-FI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ea typeface="+mn-ea"/>
              </a:rPr>
              <a:t>Центр поддержки</a:t>
            </a:r>
            <a:r>
              <a:rPr lang="fi-FI" sz="2400" dirty="0" smtClean="0">
                <a:ea typeface="+mn-ea"/>
              </a:rPr>
              <a:t> </a:t>
            </a:r>
            <a:r>
              <a:rPr lang="ru-RU" sz="2400" dirty="0" smtClean="0">
                <a:ea typeface="+mn-ea"/>
              </a:rPr>
              <a:t>будней АРТТУ (</a:t>
            </a:r>
            <a:r>
              <a:rPr lang="fi-FI" sz="2400" dirty="0" smtClean="0">
                <a:ea typeface="+mn-ea"/>
              </a:rPr>
              <a:t>ARTTU)</a:t>
            </a:r>
            <a:r>
              <a:rPr lang="ru-RU" sz="2400" dirty="0" smtClean="0">
                <a:ea typeface="+mn-ea"/>
              </a:rPr>
              <a:t> </a:t>
            </a:r>
            <a:r>
              <a:rPr lang="fi-FI" sz="2400" dirty="0" smtClean="0">
                <a:ea typeface="+mn-ea"/>
              </a:rPr>
              <a:t>/</a:t>
            </a:r>
            <a:r>
              <a:rPr lang="ru-RU" sz="2400" dirty="0" smtClean="0">
                <a:ea typeface="+mn-ea"/>
              </a:rPr>
              <a:t> </a:t>
            </a:r>
            <a:r>
              <a:rPr lang="ru-RU" sz="2400" dirty="0" err="1" smtClean="0">
                <a:ea typeface="+mn-ea"/>
              </a:rPr>
              <a:t>Лаппеенранта</a:t>
            </a:r>
            <a:endParaRPr lang="fi-FI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ea typeface="+mn-ea"/>
              </a:rPr>
              <a:t>Модель семейного ухода в </a:t>
            </a:r>
            <a:r>
              <a:rPr lang="ru-RU" sz="2400" dirty="0" err="1" smtClean="0">
                <a:ea typeface="+mn-ea"/>
              </a:rPr>
              <a:t>Кайнуу</a:t>
            </a:r>
            <a:endParaRPr lang="fi-FI" sz="2400" dirty="0">
              <a:ea typeface="+mn-ea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a typeface="+mj-ea"/>
              </a:rPr>
              <a:t>Эффективные решения</a:t>
            </a:r>
            <a:endParaRPr lang="fi-FI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11269" name="Picture 6" descr="Artt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61" y="3673587"/>
            <a:ext cx="3328698" cy="19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C:\Users\juttakes\Documents\Kehas\Hyvien käytäntöjen kuvaukset\Asemakatu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8" y="1351996"/>
            <a:ext cx="3348501" cy="19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9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Личностно-ориентированное планирование</a:t>
            </a:r>
            <a:r>
              <a:rPr lang="fi-FI" dirty="0" smtClean="0"/>
              <a:t> </a:t>
            </a:r>
            <a:r>
              <a:rPr lang="fi-FI" dirty="0"/>
              <a:t>(person-centred planning)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6A45-E4D7-4FB0-AF38-9FA42980839D}" type="datetime1">
              <a:rPr lang="fi-FI" smtClean="0"/>
              <a:t>30.10.2017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9F38-6431-4175-A2E0-267065B765ED}" type="slidenum">
              <a:rPr lang="fi-FI" smtClean="0"/>
              <a:t>13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7" y="1655787"/>
            <a:ext cx="36290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14" y="1727795"/>
            <a:ext cx="50043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>
          <a:xfrm>
            <a:off x="504255" y="5759979"/>
            <a:ext cx="4176463" cy="1151996"/>
          </a:xfrm>
          <a:prstGeom prst="rect">
            <a:avLst/>
          </a:prstGeom>
          <a:solidFill>
            <a:schemeClr val="bg1"/>
          </a:solidFill>
        </p:spPr>
        <p:txBody>
          <a:bodyPr lIns="98746" tIns="49373" rIns="98746" bIns="49373"/>
          <a:lstStyle>
            <a:lvl1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kern="1200" spc="-4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ru-RU" sz="1800" dirty="0" smtClean="0"/>
              <a:t>Так я справлюсь!</a:t>
            </a:r>
          </a:p>
          <a:p>
            <a:pPr algn="ctr"/>
            <a:r>
              <a:rPr lang="ru-RU" sz="1800" b="0" dirty="0" smtClean="0"/>
              <a:t>Самостоятельная оценка своей потребности в помощи и поддержке</a:t>
            </a:r>
            <a:endParaRPr lang="fi-FI" sz="1800" b="0" dirty="0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5040759" y="5483524"/>
            <a:ext cx="4680520" cy="866725"/>
          </a:xfrm>
          <a:prstGeom prst="rect">
            <a:avLst/>
          </a:prstGeom>
          <a:solidFill>
            <a:schemeClr val="bg1"/>
          </a:solidFill>
        </p:spPr>
        <p:txBody>
          <a:bodyPr lIns="98746" tIns="49373" rIns="98746" bIns="49373"/>
          <a:lstStyle>
            <a:lvl1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kern="1200" spc="-4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12813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ru-RU" sz="1800" dirty="0" smtClean="0"/>
              <a:t>Паззл хорошей жизни</a:t>
            </a:r>
          </a:p>
          <a:p>
            <a:pPr algn="ctr"/>
            <a:r>
              <a:rPr lang="ru-RU" sz="1800" b="0" dirty="0" smtClean="0"/>
              <a:t>Пособие по планированию услуг для семей</a:t>
            </a:r>
            <a:endParaRPr lang="fi-FI" sz="1800" b="0" dirty="0"/>
          </a:p>
        </p:txBody>
      </p:sp>
    </p:spTree>
    <p:extLst>
      <p:ext uri="{BB962C8B-B14F-4D97-AF65-F5344CB8AC3E}">
        <p14:creationId xmlns:p14="http://schemas.microsoft.com/office/powerpoint/2010/main" val="235446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Point Star 1"/>
          <p:cNvSpPr/>
          <p:nvPr/>
        </p:nvSpPr>
        <p:spPr>
          <a:xfrm rot="21122737">
            <a:off x="3138363" y="953480"/>
            <a:ext cx="4109218" cy="4458040"/>
          </a:xfrm>
          <a:prstGeom prst="star10">
            <a:avLst>
              <a:gd name="adj" fmla="val 8032"/>
              <a:gd name="hf" fmla="val 105146"/>
            </a:avLst>
          </a:prstGeom>
          <a:solidFill>
            <a:schemeClr val="accent3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 rot="21105316">
            <a:off x="4969671" y="2844843"/>
            <a:ext cx="22269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 rot="21105316">
            <a:off x="4858080" y="2404053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 rot="21105316">
            <a:off x="4879791" y="2089573"/>
            <a:ext cx="192362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 rot="21105316">
            <a:off x="4874044" y="1747313"/>
            <a:ext cx="15644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 rot="21105316">
            <a:off x="4815462" y="1394107"/>
            <a:ext cx="18613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 rot="21105316">
            <a:off x="4766721" y="1060083"/>
            <a:ext cx="19399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 rot="21105316">
            <a:off x="4728409" y="747440"/>
            <a:ext cx="178143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 rot="21105316">
            <a:off x="5008647" y="2762433"/>
            <a:ext cx="197012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 rot="21105316">
            <a:off x="5065628" y="3146985"/>
            <a:ext cx="163341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21105316">
            <a:off x="5027529" y="3410907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21105316">
            <a:off x="5108613" y="3657103"/>
            <a:ext cx="356693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1105316">
            <a:off x="5160358" y="4004882"/>
            <a:ext cx="15644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 rot="21105316">
            <a:off x="5211257" y="4446163"/>
            <a:ext cx="331661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 rot="21105316">
            <a:off x="5274155" y="4933918"/>
            <a:ext cx="19399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 rot="21105316">
            <a:off x="5323250" y="5266586"/>
            <a:ext cx="23779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24620" y="290616"/>
            <a:ext cx="1493335" cy="587617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У меня есть друзья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038477" y="5542380"/>
            <a:ext cx="1124449" cy="587617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Я счастлив</a:t>
            </a:r>
            <a:endParaRPr lang="en-US" sz="1200" dirty="0"/>
          </a:p>
        </p:txBody>
      </p:sp>
      <p:cxnSp>
        <p:nvCxnSpPr>
          <p:cNvPr id="92" name="Straight Connector 91"/>
          <p:cNvCxnSpPr/>
          <p:nvPr/>
        </p:nvCxnSpPr>
        <p:spPr>
          <a:xfrm rot="21105316">
            <a:off x="5188263" y="945921"/>
            <a:ext cx="0" cy="4521571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55972">
            <a:off x="4615919" y="3140921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 rot="155972">
            <a:off x="4476925" y="3272904"/>
            <a:ext cx="28266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 rot="155972">
            <a:off x="4191649" y="3358696"/>
            <a:ext cx="187239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 rot="155972">
            <a:off x="3917990" y="3543828"/>
            <a:ext cx="20049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 rot="155972">
            <a:off x="3611202" y="3673566"/>
            <a:ext cx="232176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 rot="155972">
            <a:off x="3207575" y="3898151"/>
            <a:ext cx="17675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 rot="155972">
            <a:off x="5301990" y="2816027"/>
            <a:ext cx="227508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 rot="20855972">
            <a:off x="5502850" y="2701211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 rot="20855972">
            <a:off x="5747980" y="2579389"/>
            <a:ext cx="426906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 rot="20855972">
            <a:off x="6082171" y="2435070"/>
            <a:ext cx="187239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 rot="20855972">
            <a:off x="6381883" y="2264158"/>
            <a:ext cx="396947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 rot="20855972">
            <a:off x="6637355" y="2140186"/>
            <a:ext cx="232176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 rot="20855972">
            <a:off x="6947356" y="2000778"/>
            <a:ext cx="28460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63645" y="1893208"/>
            <a:ext cx="1774416" cy="833838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У меня есть выбор (варианты)</a:t>
            </a:r>
            <a:endParaRPr lang="en-US" sz="1600" b="1" dirty="0"/>
          </a:p>
        </p:txBody>
      </p:sp>
      <p:cxnSp>
        <p:nvCxnSpPr>
          <p:cNvPr id="86" name="Straight Connector 85"/>
          <p:cNvCxnSpPr/>
          <p:nvPr/>
        </p:nvCxnSpPr>
        <p:spPr>
          <a:xfrm rot="155972" flipH="1">
            <a:off x="3363727" y="2171649"/>
            <a:ext cx="3629344" cy="2098075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55972">
            <a:off x="4877802" y="3041979"/>
            <a:ext cx="21570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73388" y="1296752"/>
            <a:ext cx="5951747" cy="4169243"/>
            <a:chOff x="1595083" y="2268346"/>
            <a:chExt cx="9796873" cy="5791360"/>
          </a:xfrm>
        </p:grpSpPr>
        <p:sp>
          <p:nvSpPr>
            <p:cNvPr id="16" name="TextBox 15"/>
            <p:cNvSpPr txBox="1"/>
            <p:nvPr/>
          </p:nvSpPr>
          <p:spPr>
            <a:xfrm>
              <a:off x="1595083" y="2417069"/>
              <a:ext cx="2103966" cy="8064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600" b="1" dirty="0"/>
                <a:t>I feel confident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7406" y="4083207"/>
              <a:ext cx="466925" cy="443064"/>
            </a:xfrm>
            <a:prstGeom prst="rect">
              <a:avLst/>
            </a:prstGeom>
            <a:noFill/>
          </p:spPr>
          <p:txBody>
            <a:bodyPr wrap="none" lIns="87279" tIns="43640" rIns="87279" bIns="43640" rtlCol="0">
              <a:spAutoFit/>
            </a:bodyPr>
            <a:lstStyle/>
            <a:p>
              <a:r>
                <a:rPr lang="en-US" sz="1500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3174" y="3786120"/>
              <a:ext cx="587133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3481" y="3408620"/>
              <a:ext cx="257516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00156" y="3054204"/>
              <a:ext cx="545931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9681" y="2617176"/>
              <a:ext cx="319317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0598" y="2268346"/>
              <a:ext cx="391422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7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98001" y="7253248"/>
              <a:ext cx="2893955" cy="8064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ru-RU" sz="1600" b="1" dirty="0" smtClean="0"/>
                <a:t>У меня есть свобода</a:t>
              </a:r>
              <a:endParaRPr lang="en-US" sz="1600" b="1" dirty="0"/>
            </a:p>
          </p:txBody>
        </p:sp>
        <p:cxnSp>
          <p:nvCxnSpPr>
            <p:cNvPr id="89" name="Straight Connector 88"/>
            <p:cNvCxnSpPr>
              <a:stCxn id="16" idx="3"/>
            </p:cNvCxnSpPr>
            <p:nvPr/>
          </p:nvCxnSpPr>
          <p:spPr>
            <a:xfrm>
              <a:off x="3699049" y="2820299"/>
              <a:ext cx="4911830" cy="428421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530451" y="4995497"/>
              <a:ext cx="466925" cy="443064"/>
            </a:xfrm>
            <a:prstGeom prst="rect">
              <a:avLst/>
            </a:prstGeom>
            <a:noFill/>
          </p:spPr>
          <p:txBody>
            <a:bodyPr wrap="none" lIns="87279" tIns="43640" rIns="87279" bIns="43640" rtlCol="0">
              <a:spAutoFit/>
            </a:bodyPr>
            <a:lstStyle/>
            <a:p>
              <a:r>
                <a:rPr lang="en-US" sz="1500" dirty="0"/>
                <a:t>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068878" y="5429066"/>
              <a:ext cx="292306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56038" y="5796972"/>
              <a:ext cx="257516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69671" y="6156528"/>
              <a:ext cx="249276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5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89615" y="6499572"/>
              <a:ext cx="319317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6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610881" y="6883766"/>
              <a:ext cx="243095" cy="443064"/>
            </a:xfrm>
            <a:prstGeom prst="rect">
              <a:avLst/>
            </a:prstGeom>
            <a:noFill/>
          </p:spPr>
          <p:txBody>
            <a:bodyPr wrap="square" lIns="87279" tIns="43640" rIns="87279" bIns="43640" rtlCol="0">
              <a:spAutoFit/>
            </a:bodyPr>
            <a:lstStyle/>
            <a:p>
              <a:r>
                <a:rPr lang="en-US" sz="1500" dirty="0"/>
                <a:t>7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 rot="466161">
            <a:off x="4923372" y="2926876"/>
            <a:ext cx="18022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 rot="466161">
            <a:off x="5335025" y="2953111"/>
            <a:ext cx="18147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rot="466161">
            <a:off x="5444377" y="2979189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 rot="466161">
            <a:off x="5833383" y="3028551"/>
            <a:ext cx="17758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 rot="466161">
            <a:off x="6136712" y="3075885"/>
            <a:ext cx="15644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 rot="466161">
            <a:off x="6407621" y="3126915"/>
            <a:ext cx="151439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 rot="466161">
            <a:off x="6767825" y="3192652"/>
            <a:ext cx="19399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 rot="466161">
            <a:off x="7251586" y="3274329"/>
            <a:ext cx="147683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cxnSp>
        <p:nvCxnSpPr>
          <p:cNvPr id="96" name="Straight Connector 95"/>
          <p:cNvCxnSpPr/>
          <p:nvPr/>
        </p:nvCxnSpPr>
        <p:spPr>
          <a:xfrm rot="466161" flipH="1">
            <a:off x="3043484" y="3207808"/>
            <a:ext cx="4288504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466161">
            <a:off x="4571625" y="2825392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113" name="TextBox 112"/>
          <p:cNvSpPr txBox="1"/>
          <p:nvPr/>
        </p:nvSpPr>
        <p:spPr>
          <a:xfrm rot="466161">
            <a:off x="4357641" y="2789954"/>
            <a:ext cx="17758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114" name="TextBox 113"/>
          <p:cNvSpPr txBox="1"/>
          <p:nvPr/>
        </p:nvSpPr>
        <p:spPr>
          <a:xfrm rot="466161">
            <a:off x="3996901" y="2717231"/>
            <a:ext cx="15644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115" name="TextBox 114"/>
          <p:cNvSpPr txBox="1"/>
          <p:nvPr/>
        </p:nvSpPr>
        <p:spPr>
          <a:xfrm rot="466161">
            <a:off x="3713696" y="2687208"/>
            <a:ext cx="151439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116" name="TextBox 115"/>
          <p:cNvSpPr txBox="1"/>
          <p:nvPr/>
        </p:nvSpPr>
        <p:spPr>
          <a:xfrm rot="466161">
            <a:off x="3363151" y="2617801"/>
            <a:ext cx="19399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 rot="466161">
            <a:off x="2929285" y="2575502"/>
            <a:ext cx="147683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124" name="TextBox 123"/>
          <p:cNvSpPr txBox="1"/>
          <p:nvPr/>
        </p:nvSpPr>
        <p:spPr>
          <a:xfrm rot="466161">
            <a:off x="5278534" y="3133540"/>
            <a:ext cx="18147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420627" y="3215773"/>
            <a:ext cx="1508564" cy="587617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Я принадлежу</a:t>
            </a:r>
            <a:endParaRPr lang="en-US" sz="1600" b="1" dirty="0"/>
          </a:p>
        </p:txBody>
      </p:sp>
      <p:sp>
        <p:nvSpPr>
          <p:cNvPr id="77" name="TextBox 76"/>
          <p:cNvSpPr txBox="1"/>
          <p:nvPr/>
        </p:nvSpPr>
        <p:spPr>
          <a:xfrm rot="19678640">
            <a:off x="4704536" y="3443258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 rot="19678640">
            <a:off x="4654773" y="3650528"/>
            <a:ext cx="282665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 rot="19678640">
            <a:off x="4469597" y="3945322"/>
            <a:ext cx="187239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 rot="19678640">
            <a:off x="4331987" y="4277455"/>
            <a:ext cx="20049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 rot="19678640">
            <a:off x="4138926" y="4580106"/>
            <a:ext cx="232176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82" name="TextBox 81"/>
          <p:cNvSpPr txBox="1"/>
          <p:nvPr/>
        </p:nvSpPr>
        <p:spPr>
          <a:xfrm rot="19678640">
            <a:off x="3919361" y="5055330"/>
            <a:ext cx="176754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83" name="TextBox 82"/>
          <p:cNvSpPr txBox="1"/>
          <p:nvPr/>
        </p:nvSpPr>
        <p:spPr>
          <a:xfrm rot="19678640">
            <a:off x="5119560" y="2737630"/>
            <a:ext cx="227508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 rot="18778640">
            <a:off x="5223583" y="2484266"/>
            <a:ext cx="297749" cy="326007"/>
          </a:xfrm>
          <a:prstGeom prst="rect">
            <a:avLst/>
          </a:prstGeom>
          <a:noFill/>
        </p:spPr>
        <p:txBody>
          <a:bodyPr wrap="none" lIns="94253" tIns="47127" rIns="94253" bIns="47127" rtlCol="0">
            <a:spAutoFit/>
          </a:bodyPr>
          <a:lstStyle/>
          <a:p>
            <a:r>
              <a:rPr lang="en-US" sz="15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 rot="18778640">
            <a:off x="5315970" y="2170115"/>
            <a:ext cx="505884" cy="336774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 rot="18778640">
            <a:off x="5565175" y="1907031"/>
            <a:ext cx="221880" cy="336774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 rot="18778640">
            <a:off x="5691902" y="1494001"/>
            <a:ext cx="470384" cy="336774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 rot="18778640">
            <a:off x="5872525" y="1275448"/>
            <a:ext cx="275129" cy="336774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 rot="18778640">
            <a:off x="6051297" y="934361"/>
            <a:ext cx="337257" cy="336774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35503" y="395772"/>
            <a:ext cx="1777052" cy="587617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У меня есть чувство дома</a:t>
            </a:r>
            <a:endParaRPr lang="en-US" sz="1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11045" y="5422023"/>
            <a:ext cx="1529794" cy="587617"/>
          </a:xfrm>
          <a:prstGeom prst="rect">
            <a:avLst/>
          </a:prstGeom>
          <a:noFill/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1600" b="1" dirty="0" smtClean="0"/>
              <a:t>Я вношу свой вклад</a:t>
            </a:r>
            <a:endParaRPr lang="en-US" sz="1600" b="1" dirty="0"/>
          </a:p>
        </p:txBody>
      </p:sp>
      <p:cxnSp>
        <p:nvCxnSpPr>
          <p:cNvPr id="97" name="Straight Connector 96"/>
          <p:cNvCxnSpPr/>
          <p:nvPr/>
        </p:nvCxnSpPr>
        <p:spPr>
          <a:xfrm rot="19678640" flipH="1">
            <a:off x="3339193" y="2210256"/>
            <a:ext cx="3629344" cy="2098075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9678640">
            <a:off x="4879870" y="3213140"/>
            <a:ext cx="215700" cy="326007"/>
          </a:xfrm>
          <a:prstGeom prst="rect">
            <a:avLst/>
          </a:prstGeom>
          <a:noFill/>
        </p:spPr>
        <p:txBody>
          <a:bodyPr wrap="square" lIns="94253" tIns="47127" rIns="94253" bIns="47127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231" y="584425"/>
            <a:ext cx="2154856" cy="1300039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sz="2600" dirty="0" smtClean="0"/>
              <a:t>Звезда оценки результатов</a:t>
            </a:r>
            <a:endParaRPr lang="en-US" sz="2600" dirty="0"/>
          </a:p>
        </p:txBody>
      </p:sp>
      <p:sp>
        <p:nvSpPr>
          <p:cNvPr id="4" name="Suorakulmio 3"/>
          <p:cNvSpPr/>
          <p:nvPr/>
        </p:nvSpPr>
        <p:spPr>
          <a:xfrm>
            <a:off x="214751" y="2628984"/>
            <a:ext cx="2228336" cy="4254694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fi-FI" dirty="0" err="1"/>
              <a:t>Animate</a:t>
            </a:r>
            <a:r>
              <a:rPr lang="fi-FI" dirty="0"/>
              <a:t> 2014, </a:t>
            </a:r>
            <a:r>
              <a:rPr lang="fi-FI" dirty="0" err="1"/>
              <a:t>Individual</a:t>
            </a:r>
            <a:r>
              <a:rPr lang="fi-FI" dirty="0"/>
              <a:t> Service </a:t>
            </a:r>
            <a:r>
              <a:rPr lang="fi-FI" dirty="0" err="1"/>
              <a:t>Funds</a:t>
            </a:r>
            <a:r>
              <a:rPr lang="fi-FI" dirty="0"/>
              <a:t>. Seffield. </a:t>
            </a:r>
            <a:r>
              <a:rPr lang="ru-RU" dirty="0" smtClean="0"/>
              <a:t>Центр реформирования системы </a:t>
            </a:r>
            <a:r>
              <a:rPr lang="ru-RU" dirty="0" err="1" smtClean="0"/>
              <a:t>соц.обеспечения</a:t>
            </a:r>
            <a:r>
              <a:rPr lang="ru-RU" dirty="0" smtClean="0"/>
              <a:t> (</a:t>
            </a:r>
            <a:r>
              <a:rPr lang="fi-FI" dirty="0" smtClean="0"/>
              <a:t>The </a:t>
            </a:r>
            <a:r>
              <a:rPr lang="fi-FI" dirty="0"/>
              <a:t>Center for Welfare </a:t>
            </a:r>
            <a:r>
              <a:rPr lang="fi-FI" dirty="0" smtClean="0"/>
              <a:t>Reform</a:t>
            </a:r>
            <a:r>
              <a:rPr lang="ru-RU" dirty="0"/>
              <a:t>)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2"/>
              </a:rPr>
              <a:t>http://www.centreforwelfarereform.org/uploads/attachment/427/individual-service-funds.pdf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46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3" y="168000"/>
            <a:ext cx="8068806" cy="657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8631" y="434112"/>
            <a:ext cx="1493335" cy="101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У меня есть друзья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04855" y="1246475"/>
            <a:ext cx="1493335" cy="132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У меня есть чувство …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80919" y="2951931"/>
            <a:ext cx="1493335" cy="132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У меня есть варианты …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4855" y="4325444"/>
            <a:ext cx="1935832" cy="71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Я принадлежу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30704" y="5306468"/>
            <a:ext cx="1517394" cy="101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У меня есть свобода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00399" y="4274080"/>
            <a:ext cx="1517394" cy="71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Я счастлив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3723" y="1554251"/>
            <a:ext cx="1190745" cy="101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Я уверен</a:t>
            </a:r>
          </a:p>
          <a:p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8351" y="2807915"/>
            <a:ext cx="1190745" cy="163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4253" tIns="47127" rIns="94253" bIns="47127" rtlCol="0">
            <a:spAutoFit/>
          </a:bodyPr>
          <a:lstStyle/>
          <a:p>
            <a:r>
              <a:rPr lang="ru-RU" sz="2000" b="1" dirty="0" smtClean="0"/>
              <a:t>Я вношу вклад…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271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:\Hevosmies\ASUKKAAT\Kuvia\KAUNIS MINÄ Valitut\Yhteiskuvia\DSC_0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686" y="417006"/>
            <a:ext cx="4587206" cy="6090172"/>
          </a:xfrm>
          <a:prstGeom prst="rect">
            <a:avLst/>
          </a:prstGeom>
          <a:noFill/>
        </p:spPr>
      </p:pic>
      <p:sp>
        <p:nvSpPr>
          <p:cNvPr id="2" name="Suorakulmio 1"/>
          <p:cNvSpPr/>
          <p:nvPr/>
        </p:nvSpPr>
        <p:spPr>
          <a:xfrm>
            <a:off x="7389570" y="915872"/>
            <a:ext cx="2531431" cy="376709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Viner Hand ITC" pitchFamily="66" charset="0"/>
              </a:rPr>
              <a:t>Лучшие друзья навсегда</a:t>
            </a:r>
            <a:endParaRPr lang="fi-FI" i="1" dirty="0"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8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6844" y="544250"/>
            <a:ext cx="7757612" cy="5167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8A8"/>
                </a:solidFill>
              </a:rPr>
              <a:t>Конвенция ООН и </a:t>
            </a:r>
            <a:r>
              <a:rPr lang="ru-RU" dirty="0" err="1" smtClean="0">
                <a:solidFill>
                  <a:srgbClr val="0058A8"/>
                </a:solidFill>
              </a:rPr>
              <a:t>деинституционализация</a:t>
            </a:r>
            <a:endParaRPr lang="fi-FI" dirty="0">
              <a:solidFill>
                <a:srgbClr val="0058A8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6844" y="1079723"/>
            <a:ext cx="9103948" cy="5424403"/>
          </a:xfrm>
        </p:spPr>
        <p:txBody>
          <a:bodyPr>
            <a:normAutofit lnSpcReduction="10000"/>
          </a:bodyPr>
          <a:lstStyle/>
          <a:p>
            <a:endParaRPr lang="fi-FI" sz="2400" b="1" dirty="0"/>
          </a:p>
          <a:p>
            <a:r>
              <a:rPr lang="ru-RU" sz="2400" b="1" dirty="0" smtClean="0"/>
              <a:t>Статья </a:t>
            </a:r>
            <a:r>
              <a:rPr lang="fi-FI" sz="2400" b="1" dirty="0" smtClean="0"/>
              <a:t>19</a:t>
            </a:r>
            <a:r>
              <a:rPr lang="ru-RU" sz="2400" b="1" dirty="0" smtClean="0"/>
              <a:t>, самостоятельный образ жизни и вовлеченность в жизнь сообщества</a:t>
            </a:r>
            <a:endParaRPr lang="fi-FI" sz="2400" b="1" dirty="0"/>
          </a:p>
          <a:p>
            <a:endParaRPr lang="fi-FI" sz="2400" b="1" dirty="0"/>
          </a:p>
          <a:p>
            <a:r>
              <a:rPr lang="ru-RU" sz="2400" b="1" dirty="0" smtClean="0"/>
              <a:t>У инвалидов должна быть возможность получать услуги на дому, услуги по обеспечению проживания и прочие вспомогательные общественные услуги, включая индивидуальную помощь, необходимую для поддержки жизни и участия в жизни сообщества, а также препятствия </a:t>
            </a:r>
            <a:r>
              <a:rPr lang="ru-RU" sz="2400" b="1" dirty="0" err="1" smtClean="0"/>
              <a:t>исключенности</a:t>
            </a:r>
            <a:r>
              <a:rPr lang="ru-RU" sz="2400" b="1" dirty="0" smtClean="0"/>
              <a:t> или отделенности от сообщества.</a:t>
            </a:r>
          </a:p>
          <a:p>
            <a:endParaRPr lang="fi-FI" sz="2400" b="1" dirty="0"/>
          </a:p>
          <a:p>
            <a:r>
              <a:rPr lang="ru-RU" sz="2400" b="1" dirty="0" smtClean="0"/>
              <a:t>У инвалидов должна быть такая же возможность, как и других выбирать место проживания, а также то, где и с кем они будут жить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9134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fi-FI" dirty="0" smtClean="0"/>
              <a:t>Лица, проживающие в интернатах для инвалидов с задержкой развития на длительной основе по возрастным группам в </a:t>
            </a:r>
            <a:r>
              <a:rPr lang="fi-FI" altLang="fi-FI" dirty="0" smtClean="0"/>
              <a:t>2006 </a:t>
            </a:r>
            <a:r>
              <a:rPr lang="fi-FI" altLang="fi-FI" dirty="0"/>
              <a:t>– </a:t>
            </a:r>
            <a:r>
              <a:rPr lang="fi-FI" altLang="fi-FI" dirty="0" smtClean="0"/>
              <a:t>2014</a:t>
            </a:r>
            <a:r>
              <a:rPr lang="ru-RU" altLang="fi-FI" dirty="0" smtClean="0"/>
              <a:t> годах</a:t>
            </a:r>
            <a:r>
              <a:rPr lang="fi-FI" altLang="fi-FI" dirty="0" smtClean="0"/>
              <a:t> </a:t>
            </a:r>
            <a:r>
              <a:rPr lang="fi-FI" altLang="fi-FI" dirty="0"/>
              <a:t>(Sotkanet)</a:t>
            </a:r>
          </a:p>
        </p:txBody>
      </p:sp>
      <p:sp>
        <p:nvSpPr>
          <p:cNvPr id="7171" name="Alatunnisteen paikkamerk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1pPr>
            <a:lvl2pPr marL="802312" indent="-308581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4326" indent="-246865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728056" indent="-246865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221786" indent="-246865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71551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20924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70297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9670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fi-FI" sz="1000"/>
          </a:p>
        </p:txBody>
      </p:sp>
      <p:sp>
        <p:nvSpPr>
          <p:cNvPr id="7172" name="Päivämäärän paikkamerkki 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1pPr>
            <a:lvl2pPr marL="802312" indent="-308581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4326" indent="-246865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728056" indent="-246865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221786" indent="-246865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71551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20924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70297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9670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fi-FI" sz="1000"/>
          </a:p>
        </p:txBody>
      </p:sp>
      <p:graphicFrame>
        <p:nvGraphicFramePr>
          <p:cNvPr id="7173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08885"/>
              </p:ext>
            </p:extLst>
          </p:nvPr>
        </p:nvGraphicFramePr>
        <p:xfrm>
          <a:off x="792287" y="1511771"/>
          <a:ext cx="8770911" cy="452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4" imgW="7730398" imgH="4493141" progId="Excel.Chart.8">
                  <p:embed/>
                </p:oleObj>
              </mc:Choice>
              <mc:Fallback>
                <p:oleObj r:id="rId4" imgW="7730398" imgH="44931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87" y="1511771"/>
                        <a:ext cx="8770911" cy="452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23309" y="2303859"/>
            <a:ext cx="3141985" cy="287347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pc="-40" dirty="0" smtClean="0"/>
              <a:t>Лица, которым исполнилось 75 лет на 31.12</a:t>
            </a:r>
          </a:p>
          <a:p>
            <a:pPr>
              <a:spcAft>
                <a:spcPts val="600"/>
              </a:spcAft>
            </a:pPr>
            <a:r>
              <a:rPr lang="ru-RU" spc="-40" dirty="0" smtClean="0">
                <a:solidFill>
                  <a:schemeClr val="tx1"/>
                </a:solidFill>
              </a:rPr>
              <a:t>Лица в возрасте 65-74 года на 31.12.</a:t>
            </a:r>
          </a:p>
          <a:p>
            <a:pPr>
              <a:spcAft>
                <a:spcPts val="600"/>
              </a:spcAft>
            </a:pPr>
            <a:r>
              <a:rPr lang="ru-RU" spc="-40" dirty="0" smtClean="0"/>
              <a:t>Лица в возрасте 18-64 на 31.12.</a:t>
            </a:r>
          </a:p>
          <a:p>
            <a:pPr>
              <a:spcAft>
                <a:spcPts val="600"/>
              </a:spcAft>
            </a:pPr>
            <a:r>
              <a:rPr lang="ru-RU" spc="-40" dirty="0" smtClean="0">
                <a:solidFill>
                  <a:schemeClr val="tx1"/>
                </a:solidFill>
              </a:rPr>
              <a:t>Лица в возрасте 0-17 на 31.12.</a:t>
            </a:r>
          </a:p>
          <a:p>
            <a:endParaRPr lang="ru-RU" spc="-4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856928" y="116800"/>
            <a:ext cx="8655694" cy="1307195"/>
          </a:xfrm>
        </p:spPr>
        <p:txBody>
          <a:bodyPr>
            <a:normAutofit fontScale="90000"/>
          </a:bodyPr>
          <a:lstStyle/>
          <a:p>
            <a:r>
              <a:rPr lang="ru-RU" altLang="fi-FI" b="1" dirty="0" smtClean="0"/>
              <a:t>Министерство социального обеспечения и здравоохранения 2016</a:t>
            </a:r>
            <a:r>
              <a:rPr lang="fi-FI" altLang="fi-FI" b="1" dirty="0" smtClean="0"/>
              <a:t>: </a:t>
            </a:r>
            <a:r>
              <a:rPr lang="ru-RU" altLang="fi-FI" b="1" dirty="0" smtClean="0"/>
              <a:t>Меры, направленные на активизацию процесса </a:t>
            </a:r>
            <a:r>
              <a:rPr lang="ru-RU" altLang="fi-FI" b="1" dirty="0" err="1" smtClean="0"/>
              <a:t>деинституционализации</a:t>
            </a:r>
            <a:endParaRPr lang="fi-FI" alt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5916" y="1786769"/>
            <a:ext cx="8655694" cy="418949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b="1" dirty="0" smtClean="0"/>
              <a:t>1. Укрепление прав инвалидов на самоопределение и свободу выбора.</a:t>
            </a:r>
          </a:p>
          <a:p>
            <a:pPr marL="0" indent="0">
              <a:buNone/>
              <a:defRPr/>
            </a:pPr>
            <a:r>
              <a:rPr lang="ru-RU" b="1" dirty="0" smtClean="0"/>
              <a:t>2. Активизация процесса оценки потребности в услугах и индивидуального планирования услуг.</a:t>
            </a:r>
          </a:p>
          <a:p>
            <a:pPr marL="0" indent="0">
              <a:buNone/>
              <a:defRPr/>
            </a:pPr>
            <a:r>
              <a:rPr lang="ru-RU" b="1" dirty="0" smtClean="0"/>
              <a:t>3. Гарантия прав детей-инвалидов на обычное детство, помощь семьям в решении повседневных задач и нахождении внутренних резервов</a:t>
            </a:r>
          </a:p>
          <a:p>
            <a:pPr marL="0" indent="0">
              <a:buNone/>
              <a:defRPr/>
            </a:pPr>
            <a:r>
              <a:rPr lang="ru-RU" b="1" dirty="0" smtClean="0"/>
              <a:t>4. Разнообразие вариантов для проживания.</a:t>
            </a:r>
          </a:p>
          <a:p>
            <a:pPr marL="0" indent="0">
              <a:buNone/>
              <a:defRPr/>
            </a:pPr>
            <a:r>
              <a:rPr lang="ru-RU" b="1" dirty="0" smtClean="0"/>
              <a:t>5. Повышение квалификации работников.</a:t>
            </a:r>
          </a:p>
          <a:p>
            <a:pPr marL="0" indent="0">
              <a:buNone/>
              <a:defRPr/>
            </a:pPr>
            <a:r>
              <a:rPr lang="ru-RU" b="1" dirty="0" smtClean="0"/>
              <a:t>6. Улучшение взаимодействия между административными структурами.</a:t>
            </a:r>
          </a:p>
          <a:p>
            <a:pPr marL="0" indent="0">
              <a:buNone/>
              <a:defRPr/>
            </a:pPr>
            <a:r>
              <a:rPr lang="ru-RU" b="1" dirty="0" smtClean="0"/>
              <a:t>7. Прекращение практики проживания инвалидов с задержкой развития в интернатах до 2020 года. </a:t>
            </a:r>
            <a:endParaRPr lang="fi-FI" dirty="0"/>
          </a:p>
        </p:txBody>
      </p:sp>
      <p:sp>
        <p:nvSpPr>
          <p:cNvPr id="2253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1pPr>
            <a:lvl2pPr marL="802312" indent="-308581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4326" indent="-246865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728056" indent="-246865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221786" indent="-246865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71551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20924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70297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9670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fi-FI" sz="1000"/>
          </a:p>
        </p:txBody>
      </p:sp>
      <p:sp>
        <p:nvSpPr>
          <p:cNvPr id="22533" name="Päivämäärän paikkamerkki 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1pPr>
            <a:lvl2pPr marL="802312" indent="-308581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4326" indent="-246865" eaLnBrk="0" hangingPunct="0"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728056" indent="-246865" eaLnBrk="0" hangingPunct="0">
              <a:spcAft>
                <a:spcPct val="20000"/>
              </a:spcAft>
              <a:buClr>
                <a:schemeClr val="folHlink"/>
              </a:buClr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221786" indent="-246865" eaLnBrk="0" hangingPunct="0"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71551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20924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70297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96707" indent="-24686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fi-FI" sz="1000"/>
          </a:p>
        </p:txBody>
      </p:sp>
    </p:spTree>
    <p:extLst>
      <p:ext uri="{BB962C8B-B14F-4D97-AF65-F5344CB8AC3E}">
        <p14:creationId xmlns:p14="http://schemas.microsoft.com/office/powerpoint/2010/main" val="9545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C8C1-6109-4A6B-AC7B-9333B6EAFF1F}" type="datetime1">
              <a:rPr lang="fi-FI" smtClean="0"/>
              <a:t>30.10.2017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432247" y="276225"/>
            <a:ext cx="8899078" cy="11525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Опыт семей с инвалидами</a:t>
            </a:r>
            <a:endParaRPr lang="fi-FI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1" y="1006599"/>
            <a:ext cx="34083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02" y="905242"/>
            <a:ext cx="3430201" cy="2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0" y="3754029"/>
            <a:ext cx="3984265" cy="28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3" y="3672011"/>
            <a:ext cx="3562426" cy="278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8137103" y="406102"/>
            <a:ext cx="2016224" cy="201169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pc="-40" dirty="0" smtClean="0"/>
              <a:t>Фонд поддержки инвалидов с задержкой развития </a:t>
            </a:r>
            <a:r>
              <a:rPr lang="fi-FI" spc="-40" dirty="0" smtClean="0">
                <a:solidFill>
                  <a:schemeClr val="tx1"/>
                </a:solidFill>
              </a:rPr>
              <a:t>KVPS</a:t>
            </a:r>
            <a:r>
              <a:rPr lang="fi-FI" spc="-40" dirty="0">
                <a:solidFill>
                  <a:schemeClr val="tx1"/>
                </a:solidFill>
              </a:rPr>
              <a:t>: </a:t>
            </a:r>
            <a:r>
              <a:rPr lang="ru-RU" spc="-40" dirty="0" smtClean="0"/>
              <a:t>проект «Не испорти детство» </a:t>
            </a:r>
            <a:r>
              <a:rPr lang="fi-FI" spc="-40" dirty="0" smtClean="0"/>
              <a:t>2016-2018</a:t>
            </a:r>
            <a:endParaRPr lang="fi-FI" spc="-40" dirty="0">
              <a:solidFill>
                <a:schemeClr val="tx1"/>
              </a:solidFill>
            </a:endParaRPr>
          </a:p>
        </p:txBody>
      </p:sp>
      <p:sp>
        <p:nvSpPr>
          <p:cNvPr id="9" name="Tekstiruutu 7"/>
          <p:cNvSpPr txBox="1"/>
          <p:nvPr/>
        </p:nvSpPr>
        <p:spPr>
          <a:xfrm>
            <a:off x="1296343" y="1052432"/>
            <a:ext cx="2448272" cy="71903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Не хватает помощников?</a:t>
            </a:r>
          </a:p>
          <a:p>
            <a:endParaRPr lang="ru-RU" sz="1400" spc="-40" dirty="0">
              <a:solidFill>
                <a:schemeClr val="tx1"/>
              </a:solidFill>
            </a:endParaRPr>
          </a:p>
          <a:p>
            <a:r>
              <a:rPr lang="ru-RU" sz="1400" spc="-40" dirty="0" smtClean="0"/>
              <a:t>Уборка, посуда, стирка…</a:t>
            </a:r>
            <a:endParaRPr lang="fi-FI" sz="1400" spc="-40" dirty="0">
              <a:solidFill>
                <a:schemeClr val="tx1"/>
              </a:solidFill>
            </a:endParaRPr>
          </a:p>
        </p:txBody>
      </p:sp>
      <p:sp>
        <p:nvSpPr>
          <p:cNvPr id="10" name="Tekstiruutu 7"/>
          <p:cNvSpPr txBox="1"/>
          <p:nvPr/>
        </p:nvSpPr>
        <p:spPr>
          <a:xfrm>
            <a:off x="5453820" y="1052432"/>
            <a:ext cx="1963203" cy="288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Безумная рутина</a:t>
            </a:r>
            <a:endParaRPr lang="fi-FI" sz="1400" spc="-40" dirty="0">
              <a:solidFill>
                <a:schemeClr val="tx1"/>
              </a:solidFill>
            </a:endParaRPr>
          </a:p>
        </p:txBody>
      </p:sp>
      <p:sp>
        <p:nvSpPr>
          <p:cNvPr id="11" name="Tekstiruutu 7"/>
          <p:cNvSpPr txBox="1"/>
          <p:nvPr/>
        </p:nvSpPr>
        <p:spPr>
          <a:xfrm>
            <a:off x="412933" y="3672011"/>
            <a:ext cx="2232248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Матери – ОТВЕТСТВЕННОСТЬ</a:t>
            </a:r>
          </a:p>
        </p:txBody>
      </p:sp>
      <p:sp>
        <p:nvSpPr>
          <p:cNvPr id="12" name="Tekstiruutu 7"/>
          <p:cNvSpPr txBox="1"/>
          <p:nvPr/>
        </p:nvSpPr>
        <p:spPr>
          <a:xfrm>
            <a:off x="2983240" y="4175601"/>
            <a:ext cx="1649295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>
                <a:solidFill>
                  <a:schemeClr val="tx1"/>
                </a:solidFill>
              </a:rPr>
              <a:t>Отцы - </a:t>
            </a:r>
            <a:endParaRPr lang="ru-RU" sz="1400" b="1" spc="-40" dirty="0">
              <a:solidFill>
                <a:schemeClr val="tx1"/>
              </a:solidFill>
            </a:endParaRPr>
          </a:p>
          <a:p>
            <a:r>
              <a:rPr lang="ru-RU" sz="1400" spc="-40" dirty="0" smtClean="0"/>
              <a:t>НЕ УЧАСТВУЮТ</a:t>
            </a:r>
            <a:endParaRPr lang="fi-FI" sz="1400" spc="-40" dirty="0">
              <a:solidFill>
                <a:schemeClr val="tx1"/>
              </a:solidFill>
            </a:endParaRPr>
          </a:p>
        </p:txBody>
      </p:sp>
      <p:sp>
        <p:nvSpPr>
          <p:cNvPr id="13" name="Tekstiruutu 7"/>
          <p:cNvSpPr txBox="1"/>
          <p:nvPr/>
        </p:nvSpPr>
        <p:spPr>
          <a:xfrm>
            <a:off x="5440400" y="3779733"/>
            <a:ext cx="1963203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Бери или оставь</a:t>
            </a:r>
            <a:endParaRPr lang="fi-FI" sz="1400" spc="-40" dirty="0">
              <a:solidFill>
                <a:schemeClr val="tx1"/>
              </a:solidFill>
            </a:endParaRPr>
          </a:p>
        </p:txBody>
      </p:sp>
      <p:sp>
        <p:nvSpPr>
          <p:cNvPr id="14" name="Tekstiruutu 7"/>
          <p:cNvSpPr txBox="1"/>
          <p:nvPr/>
        </p:nvSpPr>
        <p:spPr>
          <a:xfrm>
            <a:off x="5158264" y="5904258"/>
            <a:ext cx="981601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Помощь</a:t>
            </a:r>
            <a:endParaRPr lang="fi-FI" sz="1400" spc="-40" dirty="0">
              <a:solidFill>
                <a:schemeClr val="tx1"/>
              </a:solidFill>
            </a:endParaRPr>
          </a:p>
        </p:txBody>
      </p:sp>
      <p:sp>
        <p:nvSpPr>
          <p:cNvPr id="15" name="Tekstiruutu 7"/>
          <p:cNvSpPr txBox="1"/>
          <p:nvPr/>
        </p:nvSpPr>
        <p:spPr>
          <a:xfrm>
            <a:off x="7968368" y="5472211"/>
            <a:ext cx="1176847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spc="-40" dirty="0" smtClean="0"/>
              <a:t>Потребность</a:t>
            </a:r>
            <a:endParaRPr lang="fi-FI" sz="1400" spc="-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18478" y="276799"/>
            <a:ext cx="8986777" cy="1151996"/>
          </a:xfrm>
        </p:spPr>
        <p:txBody>
          <a:bodyPr/>
          <a:lstStyle/>
          <a:p>
            <a:r>
              <a:rPr lang="ru-RU" dirty="0" smtClean="0"/>
              <a:t>Что услуги должны обеспечить ребенку-инвалиду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31800" y="1583779"/>
            <a:ext cx="8569399" cy="4464597"/>
          </a:xfrm>
        </p:spPr>
        <p:txBody>
          <a:bodyPr/>
          <a:lstStyle/>
          <a:p>
            <a:r>
              <a:rPr lang="ru-RU" dirty="0" smtClean="0"/>
              <a:t>Сбалансированное развитие и благополучие в соответствии с индивидуальными потребностями и желаниями ребенка</a:t>
            </a:r>
            <a:endParaRPr lang="fi-FI" dirty="0"/>
          </a:p>
          <a:p>
            <a:r>
              <a:rPr lang="ru-RU" dirty="0" smtClean="0"/>
              <a:t>Позитивные и близкие человеческие взаимоотношения</a:t>
            </a:r>
            <a:endParaRPr lang="fi-FI" dirty="0"/>
          </a:p>
          <a:p>
            <a:r>
              <a:rPr lang="ru-RU" dirty="0" smtClean="0"/>
              <a:t>Хороший уход, воспитание и обучение</a:t>
            </a:r>
            <a:endParaRPr lang="fi-FI" dirty="0"/>
          </a:p>
          <a:p>
            <a:r>
              <a:rPr lang="ru-RU" dirty="0" smtClean="0"/>
              <a:t>Необходимый присмотр и забота в соответствии с возрастом и уровнем развития</a:t>
            </a:r>
            <a:endParaRPr lang="fi-FI" dirty="0"/>
          </a:p>
          <a:p>
            <a:r>
              <a:rPr lang="ru-RU" dirty="0" smtClean="0"/>
              <a:t>Безопасная и дарящая радость среда для жизни и роста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9F38-6431-4175-A2E0-267065B765ED}" type="slidenum">
              <a:rPr lang="fi-FI" smtClean="0"/>
              <a:t>6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480175"/>
            <a:ext cx="1300163" cy="144463"/>
          </a:xfrm>
        </p:spPr>
        <p:txBody>
          <a:bodyPr/>
          <a:lstStyle/>
          <a:p>
            <a:fld id="{1CFEA565-C055-4FDD-9FDE-666ED3177908}" type="datetime1">
              <a:rPr lang="fi-FI" smtClean="0"/>
              <a:t>30.10.2017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7332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Дети-инвалиды и семьи – точка зрения законодательства и услуг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Усиление понятия детства и точки зрения ребенка в законодательстве</a:t>
            </a:r>
            <a:endParaRPr lang="fi-FI" dirty="0"/>
          </a:p>
          <a:p>
            <a:pPr lvl="1"/>
            <a:r>
              <a:rPr lang="ru-RU" dirty="0" smtClean="0"/>
              <a:t>Принцип приоритета интересов ребенка</a:t>
            </a:r>
            <a:endParaRPr lang="fi-FI" dirty="0"/>
          </a:p>
          <a:p>
            <a:pPr lvl="1"/>
            <a:r>
              <a:rPr lang="ru-RU" dirty="0" smtClean="0"/>
              <a:t>Участие ребенка и самоопределение</a:t>
            </a:r>
            <a:endParaRPr lang="fi-FI" dirty="0"/>
          </a:p>
          <a:p>
            <a:pPr lvl="1"/>
            <a:r>
              <a:rPr lang="ru-RU" dirty="0" smtClean="0"/>
              <a:t>Выражение мнения ребенка и его выслушивание</a:t>
            </a:r>
            <a:endParaRPr lang="fi-FI" dirty="0"/>
          </a:p>
          <a:p>
            <a:pPr lvl="1"/>
            <a:r>
              <a:rPr lang="ru-RU" dirty="0" err="1" smtClean="0"/>
              <a:t>Мультипрофессиональная</a:t>
            </a:r>
            <a:r>
              <a:rPr lang="ru-RU" dirty="0" smtClean="0"/>
              <a:t> оценка потребности в услугах и планирование услуг</a:t>
            </a:r>
            <a:endParaRPr lang="fi-FI" dirty="0"/>
          </a:p>
          <a:p>
            <a:pPr lvl="1"/>
            <a:r>
              <a:rPr lang="ru-RU" dirty="0" smtClean="0"/>
              <a:t>Потребность в поддержке со стороны близких</a:t>
            </a:r>
            <a:endParaRPr lang="fi-FI" dirty="0"/>
          </a:p>
          <a:p>
            <a:pPr lvl="1"/>
            <a:r>
              <a:rPr lang="ru-RU" dirty="0" smtClean="0"/>
              <a:t>Услуги для ребенка и семьи должны образовывать цельное единство без секторальных границ</a:t>
            </a:r>
            <a:endParaRPr lang="fi-FI" dirty="0"/>
          </a:p>
          <a:p>
            <a:pPr lvl="1"/>
            <a:r>
              <a:rPr lang="ru-RU" dirty="0" smtClean="0"/>
              <a:t>Сотрудники социальных служб должны позаботиться о том, чтобы в наличии было достаточно компетентных знаний и навыков с точки зрения индивидуальных потребностей человека</a:t>
            </a:r>
          </a:p>
          <a:p>
            <a:pPr lvl="1"/>
            <a:r>
              <a:rPr lang="ru-RU" dirty="0" smtClean="0"/>
              <a:t>На время, пока ребенок и семья будут оставаться клиентами служб, им должен быть назначен индивидуальный специалист (куратор)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6182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потребности в услугах </a:t>
            </a:r>
            <a:r>
              <a:rPr lang="fi-FI" dirty="0" smtClean="0"/>
              <a:t>(</a:t>
            </a:r>
            <a:r>
              <a:rPr lang="ru-RU" dirty="0" smtClean="0"/>
              <a:t>пункт 37 закона о социальном обслуживании (</a:t>
            </a:r>
            <a:r>
              <a:rPr lang="fi-FI" dirty="0" smtClean="0"/>
              <a:t>SHL</a:t>
            </a:r>
            <a:r>
              <a:rPr lang="ru-RU" dirty="0" smtClean="0"/>
              <a:t>)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1800" y="1439764"/>
            <a:ext cx="9502775" cy="4608612"/>
          </a:xfrm>
        </p:spPr>
        <p:txBody>
          <a:bodyPr/>
          <a:lstStyle/>
          <a:p>
            <a:r>
              <a:rPr lang="ru-RU" sz="2800" dirty="0" smtClean="0"/>
              <a:t>Оценка потребности в услугах включает в себя</a:t>
            </a:r>
            <a:r>
              <a:rPr lang="fi-FI" sz="2800" dirty="0" smtClean="0"/>
              <a:t>:</a:t>
            </a:r>
            <a:endParaRPr lang="fi-FI" sz="2800" dirty="0"/>
          </a:p>
          <a:p>
            <a:pPr lvl="1"/>
            <a:r>
              <a:rPr lang="ru-RU" sz="2800" dirty="0" smtClean="0"/>
              <a:t>Заключение о ситуации ребенка-инвалида и семьи</a:t>
            </a:r>
            <a:endParaRPr lang="fi-FI" sz="2800" dirty="0"/>
          </a:p>
          <a:p>
            <a:pPr lvl="1"/>
            <a:r>
              <a:rPr lang="ru-RU" sz="2800" dirty="0" smtClean="0"/>
              <a:t>Заключение о потребности в услугах и поддержке (временная, периодическая или длительная)</a:t>
            </a:r>
            <a:endParaRPr lang="fi-FI" sz="2800" dirty="0"/>
          </a:p>
          <a:p>
            <a:pPr lvl="1"/>
            <a:r>
              <a:rPr lang="ru-RU" sz="2800" dirty="0" smtClean="0"/>
              <a:t>Информация о возможной потребности в особой поддержке</a:t>
            </a:r>
            <a:endParaRPr lang="fi-FI" sz="2800" dirty="0"/>
          </a:p>
          <a:p>
            <a:pPr lvl="1"/>
            <a:r>
              <a:rPr lang="ru-RU" sz="2800" dirty="0" smtClean="0"/>
              <a:t>Мнение и видение клиента о потребности в услугах</a:t>
            </a:r>
            <a:endParaRPr lang="fi-FI" sz="2800" dirty="0"/>
          </a:p>
          <a:p>
            <a:pPr lvl="1"/>
            <a:r>
              <a:rPr lang="ru-RU" sz="2800" dirty="0" smtClean="0"/>
              <a:t>Оценка клиента его потребности в кураторе</a:t>
            </a:r>
          </a:p>
          <a:p>
            <a:pPr lvl="1"/>
            <a:r>
              <a:rPr lang="ru-RU" sz="2800" dirty="0" smtClean="0"/>
              <a:t>Оценка специалиста социальной службы потребности в кураторе</a:t>
            </a:r>
            <a:endParaRPr lang="fi-FI" sz="28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925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18478" y="276799"/>
            <a:ext cx="9332595" cy="802924"/>
          </a:xfrm>
        </p:spPr>
        <p:txBody>
          <a:bodyPr/>
          <a:lstStyle/>
          <a:p>
            <a:r>
              <a:rPr lang="ru-RU" dirty="0" smtClean="0"/>
              <a:t>Семейная работа и услуги на дому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518477" y="1079723"/>
            <a:ext cx="4579885" cy="509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Семейная работа (закон о </a:t>
            </a:r>
            <a:r>
              <a:rPr lang="ru-RU" dirty="0" err="1" smtClean="0"/>
              <a:t>Соц.обслуживании</a:t>
            </a:r>
            <a:r>
              <a:rPr lang="ru-RU" dirty="0" smtClean="0"/>
              <a:t>, пункт 18</a:t>
            </a:r>
            <a:r>
              <a:rPr lang="fi-FI" dirty="0" smtClean="0"/>
              <a:t>)</a:t>
            </a:r>
            <a:endParaRPr lang="fi-FI" dirty="0"/>
          </a:p>
          <a:p>
            <a:r>
              <a:rPr lang="ru-RU" sz="1600" dirty="0" smtClean="0"/>
              <a:t>Поддержка благополучия в ситуациях, в которых ребенок или семья нуждаются в поддержке собственных сил</a:t>
            </a:r>
            <a:r>
              <a:rPr lang="fi-FI" sz="1600" dirty="0" smtClean="0"/>
              <a:t>. </a:t>
            </a:r>
            <a:endParaRPr lang="fi-FI" sz="1600" dirty="0"/>
          </a:p>
          <a:p>
            <a:r>
              <a:rPr lang="ru-RU" sz="1600" dirty="0" smtClean="0"/>
              <a:t>Направлена в первую очередь на детей и подростков, нуждающихся в поддержке</a:t>
            </a:r>
            <a:endParaRPr lang="fi-FI" sz="1600" dirty="0"/>
          </a:p>
          <a:p>
            <a:r>
              <a:rPr lang="ru-RU" sz="1600" dirty="0" smtClean="0"/>
              <a:t>Поддержка </a:t>
            </a:r>
            <a:r>
              <a:rPr lang="ru-RU" sz="1600" dirty="0" err="1" smtClean="0"/>
              <a:t>родительства</a:t>
            </a:r>
            <a:r>
              <a:rPr lang="ru-RU" sz="1600" dirty="0" smtClean="0"/>
              <a:t> и взаимодействия</a:t>
            </a:r>
            <a:endParaRPr lang="fi-FI" sz="1600" dirty="0"/>
          </a:p>
          <a:p>
            <a:r>
              <a:rPr lang="ru-RU" sz="1600" dirty="0" smtClean="0"/>
              <a:t>Поддержка воспитания</a:t>
            </a:r>
            <a:endParaRPr lang="fi-FI" sz="1600" dirty="0"/>
          </a:p>
          <a:p>
            <a:r>
              <a:rPr lang="ru-RU" sz="1600" dirty="0" smtClean="0"/>
              <a:t>Помощь в формировании социальных связей</a:t>
            </a:r>
            <a:endParaRPr lang="fi-FI" sz="1600" dirty="0"/>
          </a:p>
          <a:p>
            <a:r>
              <a:rPr lang="ru-RU" sz="1600" dirty="0" smtClean="0"/>
              <a:t>Беседы, работа с отношениями в паре</a:t>
            </a:r>
            <a:endParaRPr lang="fi-FI" sz="1600" dirty="0"/>
          </a:p>
          <a:p>
            <a:r>
              <a:rPr lang="ru-RU" sz="1600" dirty="0" smtClean="0"/>
              <a:t>Целенаправленность и непрерывность</a:t>
            </a:r>
            <a:endParaRPr lang="fi-FI" sz="1600" dirty="0"/>
          </a:p>
          <a:p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5271188" y="1079723"/>
            <a:ext cx="4579885" cy="50946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Услуги на дому (закон о </a:t>
            </a:r>
            <a:r>
              <a:rPr lang="ru-RU" dirty="0" err="1"/>
              <a:t>Соц.обслуживании</a:t>
            </a:r>
            <a:r>
              <a:rPr lang="ru-RU" dirty="0"/>
              <a:t>, пункт </a:t>
            </a:r>
            <a:r>
              <a:rPr lang="ru-RU" dirty="0" smtClean="0"/>
              <a:t>19</a:t>
            </a:r>
            <a:r>
              <a:rPr lang="fi-FI" dirty="0" smtClean="0"/>
              <a:t>)</a:t>
            </a:r>
            <a:endParaRPr lang="fi-FI" dirty="0"/>
          </a:p>
          <a:p>
            <a:r>
              <a:rPr lang="ru-RU" sz="1600" dirty="0" smtClean="0"/>
              <a:t>Выполнение задач и функций повседневной жизни, а также помощь в их выполнении</a:t>
            </a:r>
          </a:p>
          <a:p>
            <a:r>
              <a:rPr lang="ru-RU" sz="1600" dirty="0" smtClean="0"/>
              <a:t>Направлены на все группы клиентов</a:t>
            </a:r>
          </a:p>
          <a:p>
            <a:r>
              <a:rPr lang="ru-RU" sz="1600" dirty="0" smtClean="0"/>
              <a:t>Помощь во взаимодействии с официальными инстанциями вне дома</a:t>
            </a:r>
          </a:p>
          <a:p>
            <a:r>
              <a:rPr lang="ru-RU" sz="1600" dirty="0" smtClean="0"/>
              <a:t>Цель нового закона – повысить качество услуг на дому и, в первую очередь, увеличить объем услуг, предоставляемых семьям с детьми.</a:t>
            </a:r>
            <a:endParaRPr lang="fi-FI" sz="16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3935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VL-pohja-20160202">
  <a:themeElements>
    <a:clrScheme name="Kehitysvammaliitto">
      <a:dk1>
        <a:srgbClr val="000000"/>
      </a:dk1>
      <a:lt1>
        <a:srgbClr val="FFFFFF"/>
      </a:lt1>
      <a:dk2>
        <a:srgbClr val="DFE4EF"/>
      </a:dk2>
      <a:lt2>
        <a:srgbClr val="FFD329"/>
      </a:lt2>
      <a:accent1>
        <a:srgbClr val="FFC33C"/>
      </a:accent1>
      <a:accent2>
        <a:srgbClr val="A72135"/>
      </a:accent2>
      <a:accent3>
        <a:srgbClr val="F69A45"/>
      </a:accent3>
      <a:accent4>
        <a:srgbClr val="60BFBE"/>
      </a:accent4>
      <a:accent5>
        <a:srgbClr val="4277BC"/>
      </a:accent5>
      <a:accent6>
        <a:srgbClr val="B9CD38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KVL-pohja-20160202.potx</Template>
  <TotalTime>3550</TotalTime>
  <Words>978</Words>
  <Application>Microsoft Office PowerPoint</Application>
  <PresentationFormat>Произвольный</PresentationFormat>
  <Paragraphs>201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Snap ITC</vt:lpstr>
      <vt:lpstr>Viner Hand ITC</vt:lpstr>
      <vt:lpstr>Wingdings</vt:lpstr>
      <vt:lpstr>KVL-pohja-20160202</vt:lpstr>
      <vt:lpstr>Диаграмма Microsoft Excel</vt:lpstr>
      <vt:lpstr>Взгляд на ситуацию детей-инвалидов в свете процесса деинституционализации</vt:lpstr>
      <vt:lpstr>Конвенция ООН и деинституционализация</vt:lpstr>
      <vt:lpstr>Лица, проживающие в интернатах для инвалидов с задержкой развития на длительной основе по возрастным группам в 2006 – 2014 годах (Sotkanet)</vt:lpstr>
      <vt:lpstr>Министерство социального обеспечения и здравоохранения 2016: Меры, направленные на активизацию процесса деинституционализации</vt:lpstr>
      <vt:lpstr>Опыт семей с инвалидами</vt:lpstr>
      <vt:lpstr>Что услуги должны обеспечить ребенку-инвалиду?</vt:lpstr>
      <vt:lpstr>Дети-инвалиды и семьи – точка зрения законодательства и услуг</vt:lpstr>
      <vt:lpstr>Оценка потребности в услугах (пункт 37 закона о социальном обслуживании (SHL))</vt:lpstr>
      <vt:lpstr>Семейная работа и услуги на дому</vt:lpstr>
      <vt:lpstr>Эффективные решения</vt:lpstr>
      <vt:lpstr>Эффективные решения</vt:lpstr>
      <vt:lpstr>Эффективные решения</vt:lpstr>
      <vt:lpstr>Личностно-ориентированное планирование (person-centred planning)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Merteollisuus PowerPoint Template</dc:title>
  <dc:creator>Marianna Ohtonen</dc:creator>
  <cp:lastModifiedBy>Благотворительный Фонд Ключ</cp:lastModifiedBy>
  <cp:revision>281</cp:revision>
  <cp:lastPrinted>2017-10-09T12:38:26Z</cp:lastPrinted>
  <dcterms:created xsi:type="dcterms:W3CDTF">2013-02-06T12:15:10Z</dcterms:created>
  <dcterms:modified xsi:type="dcterms:W3CDTF">2017-10-30T08:13:10Z</dcterms:modified>
</cp:coreProperties>
</file>