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715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0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8" roundtripDataSignature="AMtx7miszlHqlZS8lE8nRhAigfSEGaX7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0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686182" y="-895482"/>
            <a:ext cx="3771636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5626100" y="1193800"/>
            <a:ext cx="4064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435100" y="-787400"/>
            <a:ext cx="4064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111250"/>
            <a:ext cx="4038600" cy="3143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111250"/>
            <a:ext cx="4038600" cy="3143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1" y="1195917"/>
            <a:ext cx="3008313" cy="3909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51520" y="265212"/>
            <a:ext cx="8640960" cy="4970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100" u="none" cap="none" strike="noStrike">
                <a:solidFill>
                  <a:srgbClr val="039693"/>
                </a:solidFill>
                <a:latin typeface="Calibri"/>
                <a:ea typeface="Calibri"/>
                <a:cs typeface="Calibri"/>
                <a:sym typeface="Calibri"/>
              </a:rPr>
              <a:t>Организация: </a:t>
            </a:r>
            <a:r>
              <a:rPr b="0" i="0" lang="ru-RU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РОО «Красноярский центр лечебной педагогики»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396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100">
                <a:solidFill>
                  <a:srgbClr val="039693"/>
                </a:solidFill>
                <a:latin typeface="Calibri"/>
                <a:ea typeface="Calibri"/>
                <a:cs typeface="Calibri"/>
                <a:sym typeface="Calibri"/>
              </a:rPr>
              <a:t>Практика: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Практика "Ранее вмешательство" (тождественное название «Ранняя помощь»), направлено на оказание помощи семьям, воспитывающим детей от рождения до 3 лет, имеющим особенности развития, улучшение функционирования ребенка в естественных жизненных ситуациях (ЕЖС);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Цель ранней помощи: 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58775" marR="0" rtl="0" algn="l">
              <a:spcBef>
                <a:spcPts val="0"/>
              </a:spcBef>
              <a:spcAft>
                <a:spcPts val="0"/>
              </a:spcAft>
              <a:buClr>
                <a:srgbClr val="039693"/>
              </a:buClr>
              <a:buSzPts val="1100"/>
              <a:buFont typeface="Noto Sans Symbols"/>
              <a:buChar char="▪"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повышение качества взаимодействия и отношений ребенка с родителями, другими непосредственно ухаживающими за ребенком лицами, в семье;</a:t>
            </a:r>
            <a:endParaRPr/>
          </a:p>
          <a:p>
            <a:pPr indent="-88900" lvl="0" marL="358775" marR="0" rtl="0" algn="l">
              <a:spcBef>
                <a:spcPts val="400"/>
              </a:spcBef>
              <a:spcAft>
                <a:spcPts val="0"/>
              </a:spcAft>
              <a:buClr>
                <a:srgbClr val="039693"/>
              </a:buClr>
              <a:buSzPts val="1100"/>
              <a:buFont typeface="Noto Sans Symbols"/>
              <a:buChar char="▪"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повышение компетентности родителей и других непосредственно ухаживающих  за ребенком лиц в вопросах развития и воспитания ребенка; </a:t>
            </a:r>
            <a:endParaRPr/>
          </a:p>
          <a:p>
            <a:pPr indent="-88900" lvl="0" marL="358775" marR="0" rtl="0" algn="l">
              <a:spcBef>
                <a:spcPts val="400"/>
              </a:spcBef>
              <a:spcAft>
                <a:spcPts val="0"/>
              </a:spcAft>
              <a:buClr>
                <a:srgbClr val="039693"/>
              </a:buClr>
              <a:buSzPts val="1100"/>
              <a:buFont typeface="Noto Sans Symbols"/>
              <a:buChar char="▪"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улучшение функционирования ребенка в естественных жизненных ситуациях; включение ребенка в среду сверстников, расширение социальных контактов ребенка и семьи.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Психолого-педагогическая помощь в практике «Ранняя помощь» оказывается междисциплинарной командой специалистов: психолог, педагог, логопед (специалист по ранней коммуникации), специалист по движению, социальный педагог, эрготерапевт. Поскольку в программах ранней помощи оказывается помощь малышам, важна роль родителей и семьи. Родители являются партнерами и членами междисциплинарной команды. Программа включает в себя раннее сопровождение развития ребенка, повышение родительской компетентности, и поддержку родителей при рождении ребенка с особыми потребностями, снижая риск социального сиротства среди детей с нарушениями развития и создаёт условиями оптимального развития малышей.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100">
                <a:solidFill>
                  <a:srgbClr val="039693"/>
                </a:solidFill>
                <a:latin typeface="Calibri"/>
                <a:ea typeface="Calibri"/>
                <a:cs typeface="Calibri"/>
                <a:sym typeface="Calibri"/>
              </a:rPr>
              <a:t>Ключевые группы благополучателей:</a:t>
            </a:r>
            <a:r>
              <a:rPr b="1"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58775" marR="0" rtl="0" algn="l">
              <a:spcBef>
                <a:spcPts val="0"/>
              </a:spcBef>
              <a:spcAft>
                <a:spcPts val="0"/>
              </a:spcAft>
              <a:buClr>
                <a:srgbClr val="039693"/>
              </a:buClr>
              <a:buSzPts val="1100"/>
              <a:buFont typeface="Noto Sans Symbols"/>
              <a:buChar char="▪"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Семьи, воспитывающие детей раннего возраста: </a:t>
            </a:r>
            <a:endParaRPr/>
          </a:p>
          <a:p>
            <a:pPr indent="0" lvl="0" marL="269875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кризисные кровные семьи с детьми</a:t>
            </a:r>
            <a:endParaRPr/>
          </a:p>
          <a:p>
            <a:pPr indent="0" lvl="0" marL="269875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дети с ограниченными возможностями здоровья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ru-RU" sz="1100">
                <a:solidFill>
                  <a:srgbClr val="039693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5076056" y="3964050"/>
            <a:ext cx="3744416" cy="938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100">
                <a:solidFill>
                  <a:srgbClr val="039693"/>
                </a:solidFill>
                <a:latin typeface="Calibri"/>
                <a:ea typeface="Calibri"/>
                <a:cs typeface="Calibri"/>
                <a:sym typeface="Calibri"/>
              </a:rPr>
              <a:t>Сокращения: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РП – ранняя помощь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СРП – служба ранней помощи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ИПРП – индивидуальная программа ранней помощи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ЕЖС – ежедневные  жизненные ситуации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1958442" y="193100"/>
            <a:ext cx="523975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Дерево результатов  Практики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«Раннее вмешательство»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29" y="226931"/>
            <a:ext cx="1640600" cy="4703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/>
          <p:nvPr/>
        </p:nvSpPr>
        <p:spPr>
          <a:xfrm>
            <a:off x="7014986" y="317475"/>
            <a:ext cx="15121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РОО «Красноярский центр лечебной педагогики»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3" name="Google Shape;93;p2"/>
          <p:cNvGrpSpPr/>
          <p:nvPr/>
        </p:nvGrpSpPr>
        <p:grpSpPr>
          <a:xfrm>
            <a:off x="3624630" y="1123401"/>
            <a:ext cx="460800" cy="360200"/>
            <a:chOff x="3624630" y="1272446"/>
            <a:chExt cx="554324" cy="360200"/>
          </a:xfrm>
        </p:grpSpPr>
        <p:sp>
          <p:nvSpPr>
            <p:cNvPr id="94" name="Google Shape;94;p2"/>
            <p:cNvSpPr/>
            <p:nvPr/>
          </p:nvSpPr>
          <p:spPr>
            <a:xfrm rot="10800000">
              <a:off x="3676555" y="1272446"/>
              <a:ext cx="502399" cy="360199"/>
            </a:xfrm>
            <a:prstGeom prst="chevron">
              <a:avLst>
                <a:gd fmla="val 32524" name="adj"/>
              </a:avLst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 rot="10800000">
              <a:off x="3624630" y="1272447"/>
              <a:ext cx="314975" cy="360199"/>
            </a:xfrm>
            <a:prstGeom prst="rect">
              <a:avLst/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1115616" y="1108373"/>
            <a:ext cx="461213" cy="360199"/>
            <a:chOff x="1607176" y="1018951"/>
            <a:chExt cx="795568" cy="503373"/>
          </a:xfrm>
        </p:grpSpPr>
        <p:sp>
          <p:nvSpPr>
            <p:cNvPr id="97" name="Google Shape;97;p2"/>
            <p:cNvSpPr/>
            <p:nvPr/>
          </p:nvSpPr>
          <p:spPr>
            <a:xfrm>
              <a:off x="1607176" y="1018951"/>
              <a:ext cx="795568" cy="503373"/>
            </a:xfrm>
            <a:prstGeom prst="chevron">
              <a:avLst>
                <a:gd fmla="val 32524" name="adj"/>
              </a:avLst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2084289" y="1018951"/>
              <a:ext cx="314975" cy="503373"/>
            </a:xfrm>
            <a:prstGeom prst="rect">
              <a:avLst/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2"/>
          <p:cNvSpPr/>
          <p:nvPr/>
        </p:nvSpPr>
        <p:spPr>
          <a:xfrm rot="10800000">
            <a:off x="1435394" y="1412976"/>
            <a:ext cx="144016" cy="55228"/>
          </a:xfrm>
          <a:prstGeom prst="rtTriangle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433783" y="1057300"/>
            <a:ext cx="2339381" cy="360688"/>
          </a:xfrm>
          <a:prstGeom prst="rect">
            <a:avLst/>
          </a:prstGeom>
          <a:solidFill>
            <a:srgbClr val="31588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93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Профилактика социального сиротства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 flipH="1" rot="10800000">
            <a:off x="3629356" y="1413011"/>
            <a:ext cx="144000" cy="55228"/>
          </a:xfrm>
          <a:prstGeom prst="rtTriangle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2" name="Google Shape;102;p2"/>
          <p:cNvGrpSpPr/>
          <p:nvPr/>
        </p:nvGrpSpPr>
        <p:grpSpPr>
          <a:xfrm>
            <a:off x="7543974" y="1133378"/>
            <a:ext cx="460800" cy="360200"/>
            <a:chOff x="3624630" y="1272446"/>
            <a:chExt cx="554324" cy="360200"/>
          </a:xfrm>
        </p:grpSpPr>
        <p:sp>
          <p:nvSpPr>
            <p:cNvPr id="103" name="Google Shape;103;p2"/>
            <p:cNvSpPr/>
            <p:nvPr/>
          </p:nvSpPr>
          <p:spPr>
            <a:xfrm rot="10800000">
              <a:off x="3676555" y="1272446"/>
              <a:ext cx="502399" cy="360199"/>
            </a:xfrm>
            <a:prstGeom prst="chevron">
              <a:avLst>
                <a:gd fmla="val 32524" name="adj"/>
              </a:avLst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 rot="10800000">
              <a:off x="3624630" y="1272447"/>
              <a:ext cx="314975" cy="360199"/>
            </a:xfrm>
            <a:prstGeom prst="rect">
              <a:avLst/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2"/>
          <p:cNvGrpSpPr/>
          <p:nvPr/>
        </p:nvGrpSpPr>
        <p:grpSpPr>
          <a:xfrm>
            <a:off x="5034960" y="1118350"/>
            <a:ext cx="461213" cy="360199"/>
            <a:chOff x="1607176" y="1018951"/>
            <a:chExt cx="795568" cy="503373"/>
          </a:xfrm>
        </p:grpSpPr>
        <p:sp>
          <p:nvSpPr>
            <p:cNvPr id="106" name="Google Shape;106;p2"/>
            <p:cNvSpPr/>
            <p:nvPr/>
          </p:nvSpPr>
          <p:spPr>
            <a:xfrm>
              <a:off x="1607176" y="1018951"/>
              <a:ext cx="795568" cy="503373"/>
            </a:xfrm>
            <a:prstGeom prst="chevron">
              <a:avLst>
                <a:gd fmla="val 32524" name="adj"/>
              </a:avLst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2084289" y="1018951"/>
              <a:ext cx="314975" cy="503373"/>
            </a:xfrm>
            <a:prstGeom prst="rect">
              <a:avLst/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2"/>
          <p:cNvSpPr/>
          <p:nvPr/>
        </p:nvSpPr>
        <p:spPr>
          <a:xfrm rot="10800000">
            <a:off x="5354738" y="1422953"/>
            <a:ext cx="144016" cy="55228"/>
          </a:xfrm>
          <a:prstGeom prst="rtTriangle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5353127" y="1067277"/>
            <a:ext cx="2339381" cy="360688"/>
          </a:xfrm>
          <a:prstGeom prst="rect">
            <a:avLst/>
          </a:prstGeom>
          <a:solidFill>
            <a:srgbClr val="31588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93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Улучшение благополучия семей с детьми, имеющими особенности развития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 flipH="1" rot="10800000">
            <a:off x="7548700" y="1422988"/>
            <a:ext cx="144000" cy="55228"/>
          </a:xfrm>
          <a:prstGeom prst="rtTriangle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2483761" y="4374691"/>
            <a:ext cx="4162833" cy="432451"/>
          </a:xfrm>
          <a:prstGeom prst="roundRect">
            <a:avLst>
              <a:gd fmla="val 0" name="adj"/>
            </a:avLst>
          </a:prstGeom>
          <a:solidFill>
            <a:srgbClr val="FFD900"/>
          </a:solidFill>
          <a:ln>
            <a:noFill/>
          </a:ln>
        </p:spPr>
        <p:txBody>
          <a:bodyPr anchorCtr="0" anchor="ctr" bIns="45700" lIns="36000" spcFirstLastPara="1" rIns="36000" wrap="square" tIns="45700">
            <a:noAutofit/>
          </a:bodyPr>
          <a:lstStyle/>
          <a:p>
            <a:pPr indent="0" lvl="0" marL="77788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Кровные семьи, воспитывающие детей группы риска и детей с ограниченными возможностями здоровья</a:t>
            </a: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2550490" y="4422302"/>
            <a:ext cx="4032448" cy="337229"/>
          </a:xfrm>
          <a:prstGeom prst="rect">
            <a:avLst/>
          </a:prstGeom>
          <a:noFill/>
          <a:ln cap="flat" cmpd="dbl" w="349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1368642" y="3535780"/>
            <a:ext cx="2514025" cy="576064"/>
          </a:xfrm>
          <a:prstGeom prst="roundRect">
            <a:avLst>
              <a:gd fmla="val 0" name="adj"/>
            </a:avLst>
          </a:prstGeom>
          <a:solidFill>
            <a:srgbClr val="CBDD77"/>
          </a:solidFill>
          <a:ln>
            <a:noFill/>
          </a:ln>
        </p:spPr>
        <p:txBody>
          <a:bodyPr anchorCtr="0" anchor="ctr" bIns="45700" lIns="0" spcFirstLastPara="1" rIns="36000" wrap="square" tIns="45700">
            <a:noAutofit/>
          </a:bodyPr>
          <a:lstStyle/>
          <a:p>
            <a:pPr indent="0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Консультирование по результатам обследования</a:t>
            </a:r>
            <a:endParaRPr/>
          </a:p>
          <a:p>
            <a:pPr indent="0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по вопросам развития и воспитания детей – краткосрочное консультирование\мониторинг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1400671" y="3577634"/>
            <a:ext cx="2445964" cy="492369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1368642" y="2847031"/>
            <a:ext cx="2507969" cy="365336"/>
          </a:xfrm>
          <a:prstGeom prst="roundRect">
            <a:avLst>
              <a:gd fmla="val 0" name="adj"/>
            </a:avLst>
          </a:prstGeom>
          <a:solidFill>
            <a:srgbClr val="03919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Предупреждение возникновения ограничения жизнедеятельности или снижение ограничений</a:t>
            </a:r>
            <a:endParaRPr/>
          </a:p>
        </p:txBody>
      </p:sp>
      <p:sp>
        <p:nvSpPr>
          <p:cNvPr id="116" name="Google Shape;116;p2"/>
          <p:cNvSpPr/>
          <p:nvPr/>
        </p:nvSpPr>
        <p:spPr>
          <a:xfrm rot="10800000">
            <a:off x="1377218" y="3208954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 flipH="1" rot="10800000">
            <a:off x="3723778" y="3212367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2"/>
          <p:cNvCxnSpPr/>
          <p:nvPr/>
        </p:nvCxnSpPr>
        <p:spPr>
          <a:xfrm rot="10800000">
            <a:off x="6155852" y="4112458"/>
            <a:ext cx="324" cy="262233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19" name="Google Shape;119;p2"/>
          <p:cNvCxnSpPr/>
          <p:nvPr/>
        </p:nvCxnSpPr>
        <p:spPr>
          <a:xfrm rot="10800000">
            <a:off x="2880517" y="4111843"/>
            <a:ext cx="0" cy="262847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20" name="Google Shape;120;p2"/>
          <p:cNvCxnSpPr>
            <a:stCxn id="109" idx="0"/>
            <a:endCxn id="100" idx="0"/>
          </p:cNvCxnSpPr>
          <p:nvPr/>
        </p:nvCxnSpPr>
        <p:spPr>
          <a:xfrm flipH="1" rot="5400000">
            <a:off x="4558267" y="-897273"/>
            <a:ext cx="9900" cy="3919200"/>
          </a:xfrm>
          <a:prstGeom prst="bentConnector3">
            <a:avLst>
              <a:gd fmla="val 1423935" name="adj1"/>
            </a:avLst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21" name="Google Shape;121;p2"/>
          <p:cNvSpPr/>
          <p:nvPr/>
        </p:nvSpPr>
        <p:spPr>
          <a:xfrm>
            <a:off x="5292080" y="3540578"/>
            <a:ext cx="2514025" cy="576064"/>
          </a:xfrm>
          <a:prstGeom prst="roundRect">
            <a:avLst>
              <a:gd fmla="val 0" name="adj"/>
            </a:avLst>
          </a:prstGeom>
          <a:solidFill>
            <a:srgbClr val="CBDD77"/>
          </a:solidFill>
          <a:ln>
            <a:noFill/>
          </a:ln>
        </p:spPr>
        <p:txBody>
          <a:bodyPr anchorCtr="0" anchor="ctr" bIns="45700" lIns="0" spcFirstLastPara="1" rIns="36000" wrap="square" tIns="45700">
            <a:noAutofit/>
          </a:bodyPr>
          <a:lstStyle/>
          <a:p>
            <a:pPr indent="0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Реализация ИПРП: Групповые и индивидуальные занятия по ранней психолого-педагогической помощи в долгосрочной перспективе</a:t>
            </a: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5324109" y="3582432"/>
            <a:ext cx="2445964" cy="492369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5292080" y="2847031"/>
            <a:ext cx="2507969" cy="365336"/>
          </a:xfrm>
          <a:prstGeom prst="roundRect">
            <a:avLst>
              <a:gd fmla="val 0" name="adj"/>
            </a:avLst>
          </a:prstGeom>
          <a:solidFill>
            <a:srgbClr val="03919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Формирование уверенности родителей в своих силах через повышение родительской компетенции</a:t>
            </a:r>
            <a:endParaRPr/>
          </a:p>
        </p:txBody>
      </p:sp>
      <p:sp>
        <p:nvSpPr>
          <p:cNvPr id="124" name="Google Shape;124;p2"/>
          <p:cNvSpPr/>
          <p:nvPr/>
        </p:nvSpPr>
        <p:spPr>
          <a:xfrm rot="10800000">
            <a:off x="5300656" y="3208954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"/>
          <p:cNvSpPr/>
          <p:nvPr/>
        </p:nvSpPr>
        <p:spPr>
          <a:xfrm flipH="1" rot="10800000">
            <a:off x="7647216" y="3212367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3317887" y="2198960"/>
            <a:ext cx="2507969" cy="365336"/>
          </a:xfrm>
          <a:prstGeom prst="roundRect">
            <a:avLst>
              <a:gd fmla="val 0" name="adj"/>
            </a:avLst>
          </a:prstGeom>
          <a:solidFill>
            <a:srgbClr val="03919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93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Родители применяют новые компетенции </a:t>
            </a:r>
            <a:endParaRPr/>
          </a:p>
        </p:txBody>
      </p:sp>
      <p:sp>
        <p:nvSpPr>
          <p:cNvPr id="127" name="Google Shape;127;p2"/>
          <p:cNvSpPr/>
          <p:nvPr/>
        </p:nvSpPr>
        <p:spPr>
          <a:xfrm rot="10800000">
            <a:off x="3326463" y="2560883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"/>
          <p:cNvSpPr/>
          <p:nvPr/>
        </p:nvSpPr>
        <p:spPr>
          <a:xfrm flipH="1" rot="10800000">
            <a:off x="5673023" y="2564296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3319883" y="1705372"/>
            <a:ext cx="2507969" cy="365336"/>
          </a:xfrm>
          <a:prstGeom prst="roundRect">
            <a:avLst>
              <a:gd fmla="val 0" name="adj"/>
            </a:avLst>
          </a:prstGeom>
          <a:solidFill>
            <a:srgbClr val="039192">
              <a:alpha val="4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Улучшение функциональных возможностей 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ребенка и семьи  в ЕЖС</a:t>
            </a:r>
            <a:endParaRPr/>
          </a:p>
        </p:txBody>
      </p:sp>
      <p:sp>
        <p:nvSpPr>
          <p:cNvPr id="130" name="Google Shape;130;p2"/>
          <p:cNvSpPr/>
          <p:nvPr/>
        </p:nvSpPr>
        <p:spPr>
          <a:xfrm rot="10800000">
            <a:off x="3328459" y="2067295"/>
            <a:ext cx="144016" cy="77180"/>
          </a:xfrm>
          <a:prstGeom prst="rtTriangle">
            <a:avLst/>
          </a:prstGeom>
          <a:solidFill>
            <a:srgbClr val="0396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"/>
          <p:cNvSpPr/>
          <p:nvPr/>
        </p:nvSpPr>
        <p:spPr>
          <a:xfrm flipH="1" rot="10800000">
            <a:off x="5675019" y="2070708"/>
            <a:ext cx="144000" cy="77180"/>
          </a:xfrm>
          <a:prstGeom prst="rtTriangle">
            <a:avLst/>
          </a:prstGeom>
          <a:solidFill>
            <a:srgbClr val="0396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" name="Google Shape;132;p2"/>
          <p:cNvCxnSpPr/>
          <p:nvPr/>
        </p:nvCxnSpPr>
        <p:spPr>
          <a:xfrm>
            <a:off x="1979712" y="3206017"/>
            <a:ext cx="3923400" cy="12600"/>
          </a:xfrm>
          <a:prstGeom prst="bentConnector3">
            <a:avLst>
              <a:gd fmla="val 0" name="adj1"/>
            </a:avLst>
          </a:prstGeom>
          <a:noFill/>
          <a:ln cap="flat" cmpd="sng" w="9525">
            <a:solidFill>
              <a:srgbClr val="3F3F3F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33" name="Google Shape;133;p2"/>
          <p:cNvCxnSpPr>
            <a:stCxn id="121" idx="0"/>
            <a:endCxn id="123" idx="2"/>
          </p:cNvCxnSpPr>
          <p:nvPr/>
        </p:nvCxnSpPr>
        <p:spPr>
          <a:xfrm rot="10800000">
            <a:off x="6546093" y="3212378"/>
            <a:ext cx="3000" cy="32820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4" name="Google Shape;134;p2"/>
          <p:cNvCxnSpPr>
            <a:stCxn id="121" idx="1"/>
            <a:endCxn id="115" idx="3"/>
          </p:cNvCxnSpPr>
          <p:nvPr/>
        </p:nvCxnSpPr>
        <p:spPr>
          <a:xfrm rot="10800000">
            <a:off x="3876680" y="3029710"/>
            <a:ext cx="1415400" cy="798900"/>
          </a:xfrm>
          <a:prstGeom prst="bentConnector3">
            <a:avLst>
              <a:gd fmla="val 26849" name="adj1"/>
            </a:avLst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5" name="Google Shape;135;p2"/>
          <p:cNvCxnSpPr>
            <a:stCxn id="113" idx="0"/>
          </p:cNvCxnSpPr>
          <p:nvPr/>
        </p:nvCxnSpPr>
        <p:spPr>
          <a:xfrm flipH="1" rot="10800000">
            <a:off x="2625655" y="3403780"/>
            <a:ext cx="1200" cy="13200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6" name="Google Shape;136;p2"/>
          <p:cNvCxnSpPr>
            <a:stCxn id="115" idx="0"/>
            <a:endCxn id="126" idx="1"/>
          </p:cNvCxnSpPr>
          <p:nvPr/>
        </p:nvCxnSpPr>
        <p:spPr>
          <a:xfrm rot="-5400000">
            <a:off x="2737676" y="2266681"/>
            <a:ext cx="465300" cy="695400"/>
          </a:xfrm>
          <a:prstGeom prst="bentConnector2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7" name="Google Shape;137;p2"/>
          <p:cNvCxnSpPr>
            <a:stCxn id="123" idx="0"/>
            <a:endCxn id="126" idx="3"/>
          </p:cNvCxnSpPr>
          <p:nvPr/>
        </p:nvCxnSpPr>
        <p:spPr>
          <a:xfrm flipH="1" rot="5400000">
            <a:off x="5953265" y="2254231"/>
            <a:ext cx="465300" cy="720300"/>
          </a:xfrm>
          <a:prstGeom prst="bentConnector2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8" name="Google Shape;138;p2"/>
          <p:cNvCxnSpPr>
            <a:stCxn id="126" idx="0"/>
            <a:endCxn id="129" idx="2"/>
          </p:cNvCxnSpPr>
          <p:nvPr/>
        </p:nvCxnSpPr>
        <p:spPr>
          <a:xfrm flipH="1" rot="10800000">
            <a:off x="4571872" y="2070560"/>
            <a:ext cx="2100" cy="12840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9" name="Google Shape;139;p2"/>
          <p:cNvCxnSpPr>
            <a:stCxn id="129" idx="3"/>
            <a:endCxn id="109" idx="2"/>
          </p:cNvCxnSpPr>
          <p:nvPr/>
        </p:nvCxnSpPr>
        <p:spPr>
          <a:xfrm flipH="1" rot="10800000">
            <a:off x="5827852" y="1427840"/>
            <a:ext cx="695100" cy="460200"/>
          </a:xfrm>
          <a:prstGeom prst="bentConnector2">
            <a:avLst/>
          </a:prstGeom>
          <a:noFill/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descr="C:\Users\jsviridova\Desktop\YouDo\Фонд Тимченко\Деревья\correct-symbol.png" id="140" name="Google Shape;14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6397" y="1186171"/>
            <a:ext cx="117329" cy="117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jsviridova\Desktop\YouDo\Фонд Тимченко\Деревья\correct-symbol.png" id="141" name="Google Shape;14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44672" y="1196148"/>
            <a:ext cx="117329" cy="117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jsviridova\Desktop\YouDo\Фонд Тимченко\Деревья\correct-symbol.png" id="142" name="Google Shape;14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1814" y="2322962"/>
            <a:ext cx="117329" cy="11732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"/>
          <p:cNvSpPr/>
          <p:nvPr/>
        </p:nvSpPr>
        <p:spPr>
          <a:xfrm>
            <a:off x="0" y="5017740"/>
            <a:ext cx="9144000" cy="6972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"/>
          <p:cNvSpPr/>
          <p:nvPr/>
        </p:nvSpPr>
        <p:spPr>
          <a:xfrm>
            <a:off x="3291643" y="5212892"/>
            <a:ext cx="207703" cy="198033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5" name="Google Shape;145;p2"/>
          <p:cNvGrpSpPr/>
          <p:nvPr/>
        </p:nvGrpSpPr>
        <p:grpSpPr>
          <a:xfrm>
            <a:off x="400162" y="5251542"/>
            <a:ext cx="302570" cy="232733"/>
            <a:chOff x="1607178" y="1018951"/>
            <a:chExt cx="654421" cy="503373"/>
          </a:xfrm>
        </p:grpSpPr>
        <p:sp>
          <p:nvSpPr>
            <p:cNvPr id="146" name="Google Shape;146;p2"/>
            <p:cNvSpPr/>
            <p:nvPr/>
          </p:nvSpPr>
          <p:spPr>
            <a:xfrm>
              <a:off x="1607178" y="1018951"/>
              <a:ext cx="654421" cy="503373"/>
            </a:xfrm>
            <a:prstGeom prst="chevron">
              <a:avLst>
                <a:gd fmla="val 32524" name="adj"/>
              </a:avLst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910822" y="1018951"/>
              <a:ext cx="314975" cy="503373"/>
            </a:xfrm>
            <a:prstGeom prst="rect">
              <a:avLst/>
            </a:prstGeom>
            <a:solidFill>
              <a:srgbClr val="2948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8" name="Google Shape;148;p2"/>
          <p:cNvSpPr/>
          <p:nvPr/>
        </p:nvSpPr>
        <p:spPr>
          <a:xfrm rot="10800000">
            <a:off x="594854" y="5437528"/>
            <a:ext cx="99457" cy="45719"/>
          </a:xfrm>
          <a:prstGeom prst="rtTriangle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"/>
          <p:cNvSpPr/>
          <p:nvPr/>
        </p:nvSpPr>
        <p:spPr>
          <a:xfrm rot="10800000">
            <a:off x="884004" y="5260394"/>
            <a:ext cx="303620" cy="227806"/>
          </a:xfrm>
          <a:prstGeom prst="chevron">
            <a:avLst>
              <a:gd fmla="val 32524" name="adj"/>
            </a:avLst>
          </a:prstGeom>
          <a:solidFill>
            <a:srgbClr val="29486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"/>
          <p:cNvSpPr/>
          <p:nvPr/>
        </p:nvSpPr>
        <p:spPr>
          <a:xfrm rot="10800000">
            <a:off x="901062" y="5260393"/>
            <a:ext cx="142545" cy="227806"/>
          </a:xfrm>
          <a:prstGeom prst="rect">
            <a:avLst/>
          </a:prstGeom>
          <a:solidFill>
            <a:srgbClr val="29486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"/>
          <p:cNvSpPr/>
          <p:nvPr/>
        </p:nvSpPr>
        <p:spPr>
          <a:xfrm flipH="1" rot="10800000">
            <a:off x="902851" y="5436527"/>
            <a:ext cx="85301" cy="45719"/>
          </a:xfrm>
          <a:prstGeom prst="rtTriangle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"/>
          <p:cNvSpPr/>
          <p:nvPr/>
        </p:nvSpPr>
        <p:spPr>
          <a:xfrm>
            <a:off x="603284" y="5185500"/>
            <a:ext cx="390745" cy="252028"/>
          </a:xfrm>
          <a:prstGeom prst="rect">
            <a:avLst/>
          </a:prstGeom>
          <a:solidFill>
            <a:srgbClr val="31588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476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1182337" y="5141736"/>
            <a:ext cx="101339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долгосрочный социальный результат</a:t>
            </a:r>
            <a:endParaRPr/>
          </a:p>
        </p:txBody>
      </p:sp>
      <p:sp>
        <p:nvSpPr>
          <p:cNvPr id="154" name="Google Shape;154;p2"/>
          <p:cNvSpPr/>
          <p:nvPr/>
        </p:nvSpPr>
        <p:spPr>
          <a:xfrm rot="10800000">
            <a:off x="2080899" y="5447624"/>
            <a:ext cx="72000" cy="7200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"/>
          <p:cNvSpPr/>
          <p:nvPr/>
        </p:nvSpPr>
        <p:spPr>
          <a:xfrm flipH="1" rot="10800000">
            <a:off x="2485011" y="5452910"/>
            <a:ext cx="72000" cy="7200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"/>
          <p:cNvSpPr/>
          <p:nvPr/>
        </p:nvSpPr>
        <p:spPr>
          <a:xfrm>
            <a:off x="2086348" y="5205396"/>
            <a:ext cx="468915" cy="248621"/>
          </a:xfrm>
          <a:prstGeom prst="roundRect">
            <a:avLst>
              <a:gd fmla="val 0" name="adj"/>
            </a:avLst>
          </a:prstGeom>
          <a:solidFill>
            <a:srgbClr val="03919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3603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2603473" y="5203291"/>
            <a:ext cx="8376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социальный результат</a:t>
            </a:r>
            <a:endParaRPr/>
          </a:p>
        </p:txBody>
      </p:sp>
      <p:sp>
        <p:nvSpPr>
          <p:cNvPr id="158" name="Google Shape;158;p2"/>
          <p:cNvSpPr/>
          <p:nvPr/>
        </p:nvSpPr>
        <p:spPr>
          <a:xfrm>
            <a:off x="6642056" y="5149430"/>
            <a:ext cx="117030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деятельность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непосредственные результаты</a:t>
            </a:r>
            <a:endParaRPr/>
          </a:p>
        </p:txBody>
      </p:sp>
      <p:sp>
        <p:nvSpPr>
          <p:cNvPr id="159" name="Google Shape;159;p2"/>
          <p:cNvSpPr/>
          <p:nvPr/>
        </p:nvSpPr>
        <p:spPr>
          <a:xfrm>
            <a:off x="6173835" y="5213355"/>
            <a:ext cx="468000" cy="248400"/>
          </a:xfrm>
          <a:prstGeom prst="roundRect">
            <a:avLst>
              <a:gd fmla="val 0" name="adj"/>
            </a:avLst>
          </a:prstGeom>
          <a:solidFill>
            <a:srgbClr val="CBDD77"/>
          </a:solidFill>
          <a:ln>
            <a:noFill/>
          </a:ln>
        </p:spPr>
        <p:txBody>
          <a:bodyPr anchorCtr="0" anchor="ctr" bIns="45700" lIns="36000" spcFirstLastPara="1" rIns="36000" wrap="square" tIns="45700">
            <a:noAutofit/>
          </a:bodyPr>
          <a:lstStyle/>
          <a:p>
            <a:pPr indent="0" lvl="0" marL="4206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6209992" y="5243264"/>
            <a:ext cx="392512" cy="182826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7870440" y="5228057"/>
            <a:ext cx="468000" cy="248400"/>
          </a:xfrm>
          <a:prstGeom prst="roundRect">
            <a:avLst>
              <a:gd fmla="val 0" name="adj"/>
            </a:avLst>
          </a:prstGeom>
          <a:solidFill>
            <a:srgbClr val="FFD900"/>
          </a:solidFill>
          <a:ln>
            <a:noFill/>
          </a:ln>
        </p:spPr>
        <p:txBody>
          <a:bodyPr anchorCtr="0" anchor="ctr" bIns="45700" lIns="36000" spcFirstLastPara="1" rIns="36000" wrap="square" tIns="45700">
            <a:noAutofit/>
          </a:bodyPr>
          <a:lstStyle/>
          <a:p>
            <a:pPr indent="0" lvl="0" marL="4206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7924128" y="5265679"/>
            <a:ext cx="356195" cy="162579"/>
          </a:xfrm>
          <a:prstGeom prst="rect">
            <a:avLst/>
          </a:prstGeom>
          <a:noFill/>
          <a:ln cap="flat" cmpd="dbl" w="349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"/>
          <p:cNvSpPr/>
          <p:nvPr/>
        </p:nvSpPr>
        <p:spPr>
          <a:xfrm>
            <a:off x="8333116" y="5203291"/>
            <a:ext cx="91940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целевая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группа</a:t>
            </a:r>
            <a:endParaRPr/>
          </a:p>
        </p:txBody>
      </p:sp>
      <p:pic>
        <p:nvPicPr>
          <p:cNvPr descr="C:\Users\jsviridova\Desktop\YouDo\Фонд Тимченко\Деревья\correct-symbol.png" id="164" name="Google Shape;164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332126" y="5251530"/>
            <a:ext cx="117329" cy="11732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"/>
          <p:cNvSpPr/>
          <p:nvPr/>
        </p:nvSpPr>
        <p:spPr>
          <a:xfrm>
            <a:off x="3507925" y="5149430"/>
            <a:ext cx="1220843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социальный результат, важный для Фонда Тимченко</a:t>
            </a:r>
            <a:endParaRPr/>
          </a:p>
        </p:txBody>
      </p:sp>
      <p:sp>
        <p:nvSpPr>
          <p:cNvPr id="166" name="Google Shape;166;p2"/>
          <p:cNvSpPr/>
          <p:nvPr/>
        </p:nvSpPr>
        <p:spPr>
          <a:xfrm rot="10800000">
            <a:off x="4788185" y="5443453"/>
            <a:ext cx="72000" cy="72000"/>
          </a:xfrm>
          <a:prstGeom prst="rtTriangle">
            <a:avLst/>
          </a:prstGeom>
          <a:solidFill>
            <a:srgbClr val="0396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"/>
          <p:cNvSpPr/>
          <p:nvPr/>
        </p:nvSpPr>
        <p:spPr>
          <a:xfrm flipH="1" rot="10800000">
            <a:off x="5186687" y="5448739"/>
            <a:ext cx="72000" cy="72000"/>
          </a:xfrm>
          <a:prstGeom prst="rtTriangle">
            <a:avLst/>
          </a:prstGeom>
          <a:solidFill>
            <a:srgbClr val="0396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4788024" y="5201225"/>
            <a:ext cx="468915" cy="248621"/>
          </a:xfrm>
          <a:prstGeom prst="roundRect">
            <a:avLst>
              <a:gd fmla="val 0" name="adj"/>
            </a:avLst>
          </a:prstGeom>
          <a:solidFill>
            <a:srgbClr val="039192">
              <a:alpha val="4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5236907" y="5149430"/>
            <a:ext cx="95788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 не изменяется в настоящий момент</a:t>
            </a:r>
            <a:endParaRPr/>
          </a:p>
        </p:txBody>
      </p:sp>
      <p:pic>
        <p:nvPicPr>
          <p:cNvPr descr="C:\Users\jsviridova\Desktop\YouDo\Фонд Тимченко\Деревья\Инга Пагава\_2018_2 (1).png" id="170" name="Google Shape;170;p2"/>
          <p:cNvPicPr preferRelativeResize="0"/>
          <p:nvPr/>
        </p:nvPicPr>
        <p:blipFill rotWithShape="1">
          <a:blip r:embed="rId7">
            <a:alphaModFix/>
          </a:blip>
          <a:srcRect b="24960" l="-492" r="493" t="9733"/>
          <a:stretch/>
        </p:blipFill>
        <p:spPr>
          <a:xfrm>
            <a:off x="8532440" y="261951"/>
            <a:ext cx="388220" cy="44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2018-11-10T12:04:18Z</dcterms:created>
  <dc:creator>Julia Sviridova</dc:creator>
</cp:coreProperties>
</file>