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85" d="100"/>
          <a:sy n="185" d="100"/>
        </p:scale>
        <p:origin x="-1416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C951D-E6B5-4568-8FA4-7CDD8F78393A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41174-336C-43D3-9D9A-8B6A08677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9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41174-336C-43D3-9D9A-8B6A08677C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8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7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1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8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7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88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1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DE3E-67BF-4CAC-BDA0-E69DB3AD806E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4CA9-000B-4BDB-B30D-E3BB236A2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6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97"/>
          <p:cNvCxnSpPr/>
          <p:nvPr/>
        </p:nvCxnSpPr>
        <p:spPr>
          <a:xfrm flipH="1">
            <a:off x="3115134" y="4117675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746982" y="4112548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436096" y="4086763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4355975" y="4081636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67744" y="190192"/>
            <a:ext cx="4608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+mj-lt"/>
                <a:ea typeface="Roboto Black" panose="02000000000000000000" pitchFamily="2" charset="0"/>
                <a:cs typeface="Lato Black" panose="020F0A02020204030203" pitchFamily="34" charset="0"/>
              </a:rPr>
              <a:t>Дерево </a:t>
            </a:r>
            <a:r>
              <a:rPr lang="ru-RU" sz="1400" b="1" dirty="0">
                <a:latin typeface="+mj-lt"/>
                <a:ea typeface="Roboto Black" panose="02000000000000000000" pitchFamily="2" charset="0"/>
                <a:cs typeface="Lato Black" panose="020F0A02020204030203" pitchFamily="34" charset="0"/>
              </a:rPr>
              <a:t>результатов </a:t>
            </a:r>
            <a:r>
              <a:rPr lang="ru-RU" sz="1400" b="1" dirty="0" smtClean="0">
                <a:latin typeface="+mj-lt"/>
                <a:ea typeface="Roboto Black" panose="02000000000000000000" pitchFamily="2" charset="0"/>
                <a:cs typeface="Lato Black" panose="020F0A02020204030203" pitchFamily="34" charset="0"/>
              </a:rPr>
              <a:t>Практики</a:t>
            </a:r>
            <a:endParaRPr lang="en-US" sz="1400" b="1" dirty="0" smtClean="0">
              <a:latin typeface="+mj-lt"/>
              <a:ea typeface="Roboto Black" panose="02000000000000000000" pitchFamily="2" charset="0"/>
              <a:cs typeface="Lato Black" panose="020F0A02020204030203" pitchFamily="34" charset="0"/>
            </a:endParaRPr>
          </a:p>
          <a:p>
            <a:pPr lvl="0" algn="ctr"/>
            <a:r>
              <a:rPr lang="ru-RU" sz="1400" b="1" dirty="0" smtClean="0">
                <a:latin typeface="+mj-lt"/>
                <a:ea typeface="Roboto Black" panose="02000000000000000000" pitchFamily="2" charset="0"/>
                <a:cs typeface="Lato Black" panose="020F0A02020204030203" pitchFamily="34" charset="0"/>
              </a:rPr>
              <a:t>«</a:t>
            </a:r>
            <a:r>
              <a:rPr lang="ru-RU" altLang="ru-RU" sz="1400" b="1" dirty="0" smtClean="0"/>
              <a:t>Ресурсный центр для специалистов сферы защиты детства, работающих с ВИЧ-инфицированными детьми</a:t>
            </a:r>
            <a:r>
              <a:rPr lang="ru-RU" sz="1400" b="1" dirty="0" smtClean="0">
                <a:latin typeface="+mj-lt"/>
                <a:ea typeface="Roboto Black" panose="02000000000000000000" pitchFamily="2" charset="0"/>
                <a:cs typeface="Lato Black" panose="020F0A02020204030203" pitchFamily="34" charset="0"/>
              </a:rPr>
              <a:t>»</a:t>
            </a:r>
            <a:endParaRPr lang="ru-RU" sz="1400" dirty="0">
              <a:latin typeface="+mj-lt"/>
              <a:ea typeface="Roboto Black" panose="02000000000000000000" pitchFamily="2" charset="0"/>
              <a:cs typeface="Lato Black" panose="020F0A02020204030203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29" y="226931"/>
            <a:ext cx="1640600" cy="47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251520" y="1914087"/>
            <a:ext cx="2191663" cy="41018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800" dirty="0"/>
              <a:t>Улучшение детско-родительских отношений</a:t>
            </a:r>
          </a:p>
        </p:txBody>
      </p:sp>
      <p:sp>
        <p:nvSpPr>
          <p:cNvPr id="17" name="Right Triangle 16"/>
          <p:cNvSpPr/>
          <p:nvPr/>
        </p:nvSpPr>
        <p:spPr>
          <a:xfrm rot="10800000">
            <a:off x="246295" y="2320010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8" name="Right Triangle 17"/>
          <p:cNvSpPr/>
          <p:nvPr/>
        </p:nvSpPr>
        <p:spPr>
          <a:xfrm rot="10800000" flipH="1">
            <a:off x="2297967" y="2320045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19520" y="1909830"/>
            <a:ext cx="2191663" cy="41018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800" dirty="0"/>
              <a:t>Формирование приверженности терапии </a:t>
            </a:r>
          </a:p>
        </p:txBody>
      </p:sp>
      <p:sp>
        <p:nvSpPr>
          <p:cNvPr id="21" name="Right Triangle 20"/>
          <p:cNvSpPr/>
          <p:nvPr/>
        </p:nvSpPr>
        <p:spPr>
          <a:xfrm rot="10800000">
            <a:off x="2714295" y="2315753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2" name="Right Triangle 21"/>
          <p:cNvSpPr/>
          <p:nvPr/>
        </p:nvSpPr>
        <p:spPr>
          <a:xfrm rot="10800000" flipH="1">
            <a:off x="4765967" y="2315788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70214" y="1916171"/>
            <a:ext cx="2191663" cy="410180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800" dirty="0"/>
              <a:t>Уменьшение количества детей-сирот, </a:t>
            </a:r>
            <a:r>
              <a:rPr lang="ru-RU" sz="800" dirty="0" err="1"/>
              <a:t>рожденных</a:t>
            </a:r>
            <a:r>
              <a:rPr lang="ru-RU" sz="800" dirty="0"/>
              <a:t> ВИЧ-инфицированными женщинами в учреждениях г. Москвы</a:t>
            </a:r>
          </a:p>
        </p:txBody>
      </p:sp>
      <p:sp>
        <p:nvSpPr>
          <p:cNvPr id="25" name="Right Triangle 24"/>
          <p:cNvSpPr/>
          <p:nvPr/>
        </p:nvSpPr>
        <p:spPr>
          <a:xfrm rot="10800000">
            <a:off x="5964989" y="2322094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6" name="Right Triangle 25"/>
          <p:cNvSpPr/>
          <p:nvPr/>
        </p:nvSpPr>
        <p:spPr>
          <a:xfrm rot="10800000" flipH="1">
            <a:off x="8016661" y="2322129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2847" y="2568981"/>
            <a:ext cx="1368153" cy="673263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Повышение психологической компетентности родителей </a:t>
            </a:r>
          </a:p>
        </p:txBody>
      </p:sp>
      <p:sp>
        <p:nvSpPr>
          <p:cNvPr id="28" name="Right Triangle 27"/>
          <p:cNvSpPr/>
          <p:nvPr/>
        </p:nvSpPr>
        <p:spPr>
          <a:xfrm rot="10800000">
            <a:off x="241246" y="3238474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9" name="Right Triangle 28"/>
          <p:cNvSpPr/>
          <p:nvPr/>
        </p:nvSpPr>
        <p:spPr>
          <a:xfrm rot="10800000" flipH="1">
            <a:off x="1475832" y="3243611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12929" y="2569468"/>
            <a:ext cx="1368153" cy="673299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Формирование реалистичного представления о болезни у родителей и </a:t>
            </a:r>
            <a:r>
              <a:rPr lang="ru-RU" sz="800" dirty="0" err="1"/>
              <a:t>ребенка</a:t>
            </a:r>
            <a:r>
              <a:rPr lang="ru-RU" sz="800" dirty="0"/>
              <a:t> </a:t>
            </a:r>
          </a:p>
        </p:txBody>
      </p:sp>
      <p:sp>
        <p:nvSpPr>
          <p:cNvPr id="34" name="Right Triangle 33"/>
          <p:cNvSpPr/>
          <p:nvPr/>
        </p:nvSpPr>
        <p:spPr>
          <a:xfrm rot="10800000">
            <a:off x="1907704" y="3238510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5" name="Right Triangle 34"/>
          <p:cNvSpPr/>
          <p:nvPr/>
        </p:nvSpPr>
        <p:spPr>
          <a:xfrm rot="10800000" flipH="1">
            <a:off x="3142290" y="3238510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558679" y="2569468"/>
            <a:ext cx="1368153" cy="678524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Улучшение </a:t>
            </a:r>
            <a:r>
              <a:rPr lang="ru-RU" sz="800" dirty="0" err="1" smtClean="0"/>
              <a:t>психо-эмоциального</a:t>
            </a:r>
            <a:r>
              <a:rPr lang="ru-RU" sz="800" dirty="0" smtClean="0"/>
              <a:t> </a:t>
            </a:r>
            <a:r>
              <a:rPr lang="ru-RU" sz="800" dirty="0"/>
              <a:t>состояния </a:t>
            </a:r>
            <a:r>
              <a:rPr lang="ru-RU" sz="800" dirty="0" smtClean="0"/>
              <a:t>детей (формирование </a:t>
            </a:r>
            <a:r>
              <a:rPr lang="ru-RU" sz="800" dirty="0"/>
              <a:t>реалистического </a:t>
            </a:r>
            <a:r>
              <a:rPr lang="ru-RU" sz="800" dirty="0" smtClean="0"/>
              <a:t>представления о </a:t>
            </a:r>
            <a:r>
              <a:rPr lang="ru-RU" sz="800" dirty="0"/>
              <a:t>болезни)</a:t>
            </a:r>
          </a:p>
        </p:txBody>
      </p:sp>
      <p:sp>
        <p:nvSpPr>
          <p:cNvPr id="37" name="Right Triangle 36"/>
          <p:cNvSpPr/>
          <p:nvPr/>
        </p:nvSpPr>
        <p:spPr>
          <a:xfrm rot="10800000">
            <a:off x="3553454" y="3243734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8" name="Right Triangle 37"/>
          <p:cNvSpPr/>
          <p:nvPr/>
        </p:nvSpPr>
        <p:spPr>
          <a:xfrm rot="10800000" flipH="1">
            <a:off x="4788040" y="3243734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383018" y="2574693"/>
            <a:ext cx="1368153" cy="678524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/>
              <a:t>Повышение родительских знаний и компетенций </a:t>
            </a:r>
          </a:p>
        </p:txBody>
      </p:sp>
      <p:sp>
        <p:nvSpPr>
          <p:cNvPr id="40" name="Right Triangle 39"/>
          <p:cNvSpPr/>
          <p:nvPr/>
        </p:nvSpPr>
        <p:spPr>
          <a:xfrm rot="10800000">
            <a:off x="6377793" y="3248959"/>
            <a:ext cx="144016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1" name="Right Triangle 40"/>
          <p:cNvSpPr/>
          <p:nvPr/>
        </p:nvSpPr>
        <p:spPr>
          <a:xfrm rot="10800000" flipH="1">
            <a:off x="7612379" y="3248959"/>
            <a:ext cx="144000" cy="7718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89823" y="3530653"/>
            <a:ext cx="1649929" cy="576064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/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Проведение групп  поддержки для  родителей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1307" y="3572507"/>
            <a:ext cx="1556343" cy="49236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850063" y="3535780"/>
            <a:ext cx="1649929" cy="576064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/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Группы поддержки для детей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896684" y="3577634"/>
            <a:ext cx="1556343" cy="49236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23430" y="3505572"/>
            <a:ext cx="1649929" cy="576064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/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Помощь в поиске </a:t>
            </a:r>
            <a:r>
              <a:rPr lang="ru-RU" sz="700" dirty="0" err="1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ребенка</a:t>
            </a: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-сироты с ВИЧ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64914" y="3547426"/>
            <a:ext cx="1556343" cy="49236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206089" y="3510699"/>
            <a:ext cx="1649929" cy="576064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/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Семинары для кандидатов </a:t>
            </a:r>
            <a:endParaRPr lang="ru-RU" sz="700" dirty="0" smtClean="0">
              <a:solidFill>
                <a:schemeClr val="tx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  <a:p>
            <a:pPr marL="87313"/>
            <a:r>
              <a:rPr lang="ru-RU" sz="700" dirty="0" smtClean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в приёмные </a:t>
            </a:r>
            <a:r>
              <a:rPr lang="ru-RU" sz="700" dirty="0">
                <a:solidFill>
                  <a:schemeClr val="tx1"/>
                </a:solidFill>
                <a:latin typeface="+mj-lt"/>
                <a:ea typeface="Roboto" pitchFamily="2" charset="0"/>
                <a:cs typeface="Lato" panose="020F0502020204030203" pitchFamily="34" charset="0"/>
              </a:rPr>
              <a:t>родители 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247573" y="3552553"/>
            <a:ext cx="1556343" cy="49236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619672" y="4374691"/>
            <a:ext cx="1649928" cy="432451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7788"/>
            <a:r>
              <a:rPr lang="ru-RU" sz="800" dirty="0">
                <a:solidFill>
                  <a:schemeClr val="tx1"/>
                </a:solidFill>
                <a:latin typeface="+mj-lt"/>
              </a:rPr>
              <a:t>Кризисные кровные семьи, замещающие семьи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664356" y="4422302"/>
            <a:ext cx="1547813" cy="337229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4067944" y="4374691"/>
            <a:ext cx="1649928" cy="432451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7788"/>
            <a:r>
              <a:rPr lang="ru-RU" sz="800" dirty="0">
                <a:solidFill>
                  <a:schemeClr val="tx1"/>
                </a:solidFill>
                <a:latin typeface="+mj-lt"/>
              </a:rPr>
              <a:t>Дети, </a:t>
            </a:r>
            <a:r>
              <a:rPr lang="ru-RU" sz="800" dirty="0" err="1">
                <a:solidFill>
                  <a:schemeClr val="tx1"/>
                </a:solidFill>
                <a:latin typeface="+mj-lt"/>
              </a:rPr>
              <a:t>рожденные</a:t>
            </a:r>
            <a:r>
              <a:rPr lang="ru-RU" sz="800" dirty="0">
                <a:solidFill>
                  <a:schemeClr val="tx1"/>
                </a:solidFill>
                <a:latin typeface="+mj-lt"/>
              </a:rPr>
              <a:t> с ВИЧ, проживающие в ДУ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112628" y="4422302"/>
            <a:ext cx="1547813" cy="337229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79292" y="4374691"/>
            <a:ext cx="1649928" cy="432451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7788"/>
            <a:r>
              <a:rPr lang="ru-RU" sz="800" dirty="0">
                <a:solidFill>
                  <a:schemeClr val="tx1"/>
                </a:solidFill>
                <a:latin typeface="+mj-lt"/>
              </a:rPr>
              <a:t>Потенциальные </a:t>
            </a:r>
            <a:r>
              <a:rPr lang="ru-RU" sz="800" dirty="0" smtClean="0">
                <a:solidFill>
                  <a:schemeClr val="tx1"/>
                </a:solidFill>
                <a:latin typeface="+mj-lt"/>
              </a:rPr>
              <a:t>приёмные </a:t>
            </a:r>
            <a:r>
              <a:rPr lang="ru-RU" sz="800" dirty="0">
                <a:solidFill>
                  <a:schemeClr val="tx1"/>
                </a:solidFill>
                <a:latin typeface="+mj-lt"/>
              </a:rPr>
              <a:t>родители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323976" y="4422302"/>
            <a:ext cx="1547813" cy="337229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56" name="Chevron 55"/>
          <p:cNvSpPr/>
          <p:nvPr/>
        </p:nvSpPr>
        <p:spPr>
          <a:xfrm rot="10800000">
            <a:off x="3676555" y="1272446"/>
            <a:ext cx="502399" cy="360199"/>
          </a:xfrm>
          <a:prstGeom prst="chevron">
            <a:avLst>
              <a:gd name="adj" fmla="val 32524"/>
            </a:avLst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 rot="10800000">
            <a:off x="3624630" y="1272447"/>
            <a:ext cx="314975" cy="360199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115616" y="1257418"/>
            <a:ext cx="461213" cy="360199"/>
            <a:chOff x="1607176" y="1018951"/>
            <a:chExt cx="795568" cy="503373"/>
          </a:xfrm>
          <a:solidFill>
            <a:srgbClr val="29486D"/>
          </a:solidFill>
        </p:grpSpPr>
        <p:sp>
          <p:nvSpPr>
            <p:cNvPr id="59" name="Chevron 58"/>
            <p:cNvSpPr/>
            <p:nvPr/>
          </p:nvSpPr>
          <p:spPr>
            <a:xfrm>
              <a:off x="1607176" y="1018951"/>
              <a:ext cx="795568" cy="503373"/>
            </a:xfrm>
            <a:prstGeom prst="chevron">
              <a:avLst>
                <a:gd name="adj" fmla="val 325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084289" y="1018951"/>
              <a:ext cx="314975" cy="5033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</p:grpSp>
      <p:sp>
        <p:nvSpPr>
          <p:cNvPr id="61" name="Right Triangle 60"/>
          <p:cNvSpPr/>
          <p:nvPr/>
        </p:nvSpPr>
        <p:spPr>
          <a:xfrm rot="10800000">
            <a:off x="1435394" y="1562426"/>
            <a:ext cx="144016" cy="5522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40532" y="1201316"/>
            <a:ext cx="2339381" cy="36068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800" dirty="0" smtClean="0"/>
              <a:t>Успешная социализация детей с ВИЧ (</a:t>
            </a:r>
            <a:r>
              <a:rPr lang="ru-RU" sz="800" b="1" dirty="0" smtClean="0"/>
              <a:t>повышение благополучия детей)</a:t>
            </a:r>
            <a:endParaRPr lang="ru-RU" sz="800" dirty="0"/>
          </a:p>
        </p:txBody>
      </p:sp>
      <p:sp>
        <p:nvSpPr>
          <p:cNvPr id="63" name="Right Triangle 62"/>
          <p:cNvSpPr/>
          <p:nvPr/>
        </p:nvSpPr>
        <p:spPr>
          <a:xfrm rot="10800000" flipH="1">
            <a:off x="3629356" y="1562461"/>
            <a:ext cx="144000" cy="5522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pic>
        <p:nvPicPr>
          <p:cNvPr id="67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15" y="1320188"/>
            <a:ext cx="117329" cy="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Chevron 67"/>
          <p:cNvSpPr/>
          <p:nvPr/>
        </p:nvSpPr>
        <p:spPr>
          <a:xfrm rot="10800000">
            <a:off x="8130601" y="1272446"/>
            <a:ext cx="502399" cy="360199"/>
          </a:xfrm>
          <a:prstGeom prst="chevron">
            <a:avLst>
              <a:gd name="adj" fmla="val 32524"/>
            </a:avLst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 rot="10800000">
            <a:off x="8078676" y="1272447"/>
            <a:ext cx="314975" cy="360199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569662" y="1257418"/>
            <a:ext cx="461213" cy="360199"/>
            <a:chOff x="1607176" y="1018951"/>
            <a:chExt cx="795568" cy="503373"/>
          </a:xfrm>
          <a:solidFill>
            <a:srgbClr val="29486D"/>
          </a:solidFill>
        </p:grpSpPr>
        <p:sp>
          <p:nvSpPr>
            <p:cNvPr id="71" name="Chevron 70"/>
            <p:cNvSpPr/>
            <p:nvPr/>
          </p:nvSpPr>
          <p:spPr>
            <a:xfrm>
              <a:off x="1607176" y="1018951"/>
              <a:ext cx="795568" cy="503373"/>
            </a:xfrm>
            <a:prstGeom prst="chevron">
              <a:avLst>
                <a:gd name="adj" fmla="val 325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084289" y="1018951"/>
              <a:ext cx="314975" cy="5033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</p:grpSp>
      <p:sp>
        <p:nvSpPr>
          <p:cNvPr id="73" name="Right Triangle 72"/>
          <p:cNvSpPr/>
          <p:nvPr/>
        </p:nvSpPr>
        <p:spPr>
          <a:xfrm rot="10800000">
            <a:off x="5889440" y="1562426"/>
            <a:ext cx="144016" cy="5522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894578" y="1201316"/>
            <a:ext cx="2339381" cy="36068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800" b="1" dirty="0" smtClean="0"/>
              <a:t>Увеличение числа  детей сирот с ВИЧ, воспитываемых в семьях</a:t>
            </a:r>
            <a:endParaRPr lang="ru-RU" sz="800" b="1" dirty="0"/>
          </a:p>
        </p:txBody>
      </p:sp>
      <p:sp>
        <p:nvSpPr>
          <p:cNvPr id="75" name="Right Triangle 74"/>
          <p:cNvSpPr/>
          <p:nvPr/>
        </p:nvSpPr>
        <p:spPr>
          <a:xfrm rot="10800000" flipH="1">
            <a:off x="8083402" y="1562461"/>
            <a:ext cx="144000" cy="5522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pic>
        <p:nvPicPr>
          <p:cNvPr id="76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161" y="1320188"/>
            <a:ext cx="117329" cy="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8" name="Straight Arrow Connector 77"/>
          <p:cNvCxnSpPr>
            <a:stCxn id="23" idx="0"/>
            <a:endCxn id="74" idx="2"/>
          </p:cNvCxnSpPr>
          <p:nvPr/>
        </p:nvCxnSpPr>
        <p:spPr>
          <a:xfrm flipH="1" flipV="1">
            <a:off x="7064269" y="1562004"/>
            <a:ext cx="1777" cy="35416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1818976" y="1559431"/>
            <a:ext cx="1777" cy="35416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214289" y="1562461"/>
            <a:ext cx="0" cy="34600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7668343" y="4086763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6516216" y="4081636"/>
            <a:ext cx="1" cy="30683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ot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48" idx="0"/>
            <a:endCxn id="39" idx="3"/>
          </p:cNvCxnSpPr>
          <p:nvPr/>
        </p:nvCxnSpPr>
        <p:spPr>
          <a:xfrm rot="16200000" flipV="1">
            <a:off x="7592741" y="3072385"/>
            <a:ext cx="596744" cy="279883"/>
          </a:xfrm>
          <a:prstGeom prst="bentConnector2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>
            <a:stCxn id="46" idx="1"/>
            <a:endCxn id="23" idx="1"/>
          </p:cNvCxnSpPr>
          <p:nvPr/>
        </p:nvCxnSpPr>
        <p:spPr>
          <a:xfrm rot="10800000" flipH="1">
            <a:off x="5323430" y="2121262"/>
            <a:ext cx="646784" cy="1672343"/>
          </a:xfrm>
          <a:prstGeom prst="bentConnector3">
            <a:avLst>
              <a:gd name="adj1" fmla="val -10722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39" idx="0"/>
            <a:endCxn id="23" idx="2"/>
          </p:cNvCxnSpPr>
          <p:nvPr/>
        </p:nvCxnSpPr>
        <p:spPr>
          <a:xfrm flipH="1" flipV="1">
            <a:off x="7066046" y="2326351"/>
            <a:ext cx="1049" cy="24834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2195736" y="3242731"/>
            <a:ext cx="0" cy="28792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37344" y="3241497"/>
            <a:ext cx="1" cy="30308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flipV="1">
            <a:off x="4427984" y="3244905"/>
            <a:ext cx="0" cy="28792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3069592" y="3243671"/>
            <a:ext cx="1" cy="30308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7" idx="0"/>
          </p:cNvCxnSpPr>
          <p:nvPr/>
        </p:nvCxnSpPr>
        <p:spPr>
          <a:xfrm flipH="1" flipV="1">
            <a:off x="926923" y="2315266"/>
            <a:ext cx="1" cy="25371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2195736" y="2326351"/>
            <a:ext cx="0" cy="24834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0" y="5017740"/>
            <a:ext cx="9144000" cy="6972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56146" y="5251542"/>
            <a:ext cx="302570" cy="232733"/>
            <a:chOff x="1607178" y="1018951"/>
            <a:chExt cx="654421" cy="503373"/>
          </a:xfrm>
          <a:solidFill>
            <a:srgbClr val="29486D"/>
          </a:solidFill>
        </p:grpSpPr>
        <p:sp>
          <p:nvSpPr>
            <p:cNvPr id="127" name="Chevron 126"/>
            <p:cNvSpPr/>
            <p:nvPr/>
          </p:nvSpPr>
          <p:spPr>
            <a:xfrm>
              <a:off x="1607178" y="1018951"/>
              <a:ext cx="654421" cy="503373"/>
            </a:xfrm>
            <a:prstGeom prst="chevron">
              <a:avLst>
                <a:gd name="adj" fmla="val 3252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910822" y="1018951"/>
              <a:ext cx="314975" cy="5033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bg1"/>
                </a:solidFill>
                <a:latin typeface="+mj-lt"/>
                <a:ea typeface="Roboto Black" panose="02000000000000000000" pitchFamily="2" charset="0"/>
                <a:cs typeface="Roboto Black" panose="02000000000000000000" pitchFamily="2" charset="0"/>
              </a:endParaRPr>
            </a:p>
          </p:txBody>
        </p:sp>
      </p:grpSp>
      <p:sp>
        <p:nvSpPr>
          <p:cNvPr id="129" name="Right Triangle 128"/>
          <p:cNvSpPr/>
          <p:nvPr/>
        </p:nvSpPr>
        <p:spPr>
          <a:xfrm rot="10800000">
            <a:off x="450838" y="5437528"/>
            <a:ext cx="99457" cy="45719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0" name="Chevron 129"/>
          <p:cNvSpPr/>
          <p:nvPr/>
        </p:nvSpPr>
        <p:spPr>
          <a:xfrm rot="10800000">
            <a:off x="739988" y="5260394"/>
            <a:ext cx="303620" cy="227806"/>
          </a:xfrm>
          <a:prstGeom prst="chevron">
            <a:avLst>
              <a:gd name="adj" fmla="val 32524"/>
            </a:avLst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131" name="Rectangle 130"/>
          <p:cNvSpPr/>
          <p:nvPr/>
        </p:nvSpPr>
        <p:spPr>
          <a:xfrm rot="10800000">
            <a:off x="757046" y="5260393"/>
            <a:ext cx="142545" cy="227806"/>
          </a:xfrm>
          <a:prstGeom prst="rect">
            <a:avLst/>
          </a:prstGeom>
          <a:solidFill>
            <a:srgbClr val="2948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bg1"/>
              </a:solidFill>
              <a:latin typeface="+mj-lt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132" name="Right Triangle 131"/>
          <p:cNvSpPr/>
          <p:nvPr/>
        </p:nvSpPr>
        <p:spPr>
          <a:xfrm rot="10800000" flipH="1">
            <a:off x="758835" y="5436527"/>
            <a:ext cx="85301" cy="45719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59268" y="5185500"/>
            <a:ext cx="390745" cy="252028"/>
          </a:xfrm>
          <a:prstGeom prst="rect">
            <a:avLst/>
          </a:prstGeom>
          <a:solidFill>
            <a:srgbClr val="315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endParaRPr lang="ru-RU" sz="1050" dirty="0">
              <a:solidFill>
                <a:schemeClr val="bg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038321" y="5146150"/>
            <a:ext cx="1588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долгосрочный </a:t>
            </a:r>
            <a:r>
              <a:rPr lang="ru-RU" sz="800" dirty="0" smtClean="0">
                <a:latin typeface="+mj-lt"/>
                <a:ea typeface="Roboto" pitchFamily="2" charset="0"/>
                <a:cs typeface="Lato" panose="020F0502020204030203" pitchFamily="34" charset="0"/>
              </a:rPr>
              <a:t>социальный результат, ключевой для Фонда Тимченко</a:t>
            </a:r>
            <a:endParaRPr lang="ru-RU" sz="800" dirty="0"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5" name="Right Triangle 134"/>
          <p:cNvSpPr/>
          <p:nvPr/>
        </p:nvSpPr>
        <p:spPr>
          <a:xfrm rot="10800000">
            <a:off x="2926389" y="5436421"/>
            <a:ext cx="72000" cy="720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6" name="Right Triangle 135"/>
          <p:cNvSpPr/>
          <p:nvPr/>
        </p:nvSpPr>
        <p:spPr>
          <a:xfrm rot="10800000" flipH="1">
            <a:off x="3330501" y="5441707"/>
            <a:ext cx="72000" cy="72000"/>
          </a:xfrm>
          <a:prstGeom prst="rtTriangle">
            <a:avLst/>
          </a:prstGeom>
          <a:solidFill>
            <a:srgbClr val="02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2931838" y="5194193"/>
            <a:ext cx="468915" cy="248621"/>
          </a:xfrm>
          <a:prstGeom prst="roundRect">
            <a:avLst>
              <a:gd name="adj" fmla="val 0"/>
            </a:avLst>
          </a:prstGeom>
          <a:solidFill>
            <a:srgbClr val="03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/>
            <a:endParaRPr lang="ru-RU" sz="700" dirty="0">
              <a:solidFill>
                <a:schemeClr val="bg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374294" y="5218486"/>
            <a:ext cx="12697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+mj-lt"/>
                <a:ea typeface="Roboto" pitchFamily="2" charset="0"/>
                <a:cs typeface="Lato" panose="020F0502020204030203" pitchFamily="34" charset="0"/>
              </a:rPr>
              <a:t>социальный </a:t>
            </a:r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результат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5400260" y="5146150"/>
            <a:ext cx="18388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деятельность </a:t>
            </a:r>
          </a:p>
          <a:p>
            <a:r>
              <a:rPr lang="ru-RU" sz="800" dirty="0">
                <a:latin typeface="+mj-lt"/>
                <a:ea typeface="Roboto" pitchFamily="2" charset="0"/>
                <a:cs typeface="Lato" panose="020F0502020204030203" pitchFamily="34" charset="0"/>
              </a:rPr>
              <a:t>и непосредственные результаты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4932040" y="5213355"/>
            <a:ext cx="468000" cy="248400"/>
          </a:xfrm>
          <a:prstGeom prst="roundRect">
            <a:avLst>
              <a:gd name="adj" fmla="val 0"/>
            </a:avLst>
          </a:prstGeom>
          <a:solidFill>
            <a:srgbClr val="CBD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20688"/>
            <a:endParaRPr lang="ru-RU" sz="700" dirty="0">
              <a:solidFill>
                <a:schemeClr val="tx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968197" y="5243264"/>
            <a:ext cx="392512" cy="182826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7510400" y="5228057"/>
            <a:ext cx="468000" cy="248400"/>
          </a:xfrm>
          <a:prstGeom prst="roundRect">
            <a:avLst>
              <a:gd name="adj" fmla="val 0"/>
            </a:avLst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20688"/>
            <a:endParaRPr lang="ru-RU" sz="700" dirty="0">
              <a:solidFill>
                <a:schemeClr val="tx1"/>
              </a:solidFill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564088" y="5265679"/>
            <a:ext cx="356195" cy="162579"/>
          </a:xfrm>
          <a:prstGeom prst="rect">
            <a:avLst/>
          </a:prstGeom>
          <a:noFill/>
          <a:ln w="34925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973076" y="5146240"/>
            <a:ext cx="9194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+mj-lt"/>
                <a:ea typeface="Roboto" pitchFamily="2" charset="0"/>
                <a:cs typeface="Lato" panose="020F0502020204030203" pitchFamily="34" charset="0"/>
              </a:rPr>
              <a:t>целевая </a:t>
            </a:r>
          </a:p>
          <a:p>
            <a:r>
              <a:rPr lang="ru-RU" sz="800" dirty="0" smtClean="0">
                <a:latin typeface="+mj-lt"/>
                <a:ea typeface="Roboto" pitchFamily="2" charset="0"/>
                <a:cs typeface="Lato" panose="020F0502020204030203" pitchFamily="34" charset="0"/>
              </a:rPr>
              <a:t>группа</a:t>
            </a:r>
            <a:endParaRPr lang="ru-RU" sz="800" dirty="0">
              <a:latin typeface="+mj-lt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45" name="Picture 3" descr="C:\Users\jsviridova\Desktop\YouDo\Фонд Тимченко\Деревья\correct-symb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59" y="5238952"/>
            <a:ext cx="117329" cy="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" name="TextBox 145"/>
          <p:cNvSpPr txBox="1"/>
          <p:nvPr/>
        </p:nvSpPr>
        <p:spPr>
          <a:xfrm>
            <a:off x="7546862" y="265212"/>
            <a:ext cx="1345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FF0000"/>
                </a:solidFill>
              </a:rPr>
              <a:t>Название</a:t>
            </a:r>
          </a:p>
          <a:p>
            <a:pPr algn="r"/>
            <a:r>
              <a:rPr lang="ru-RU" sz="1600" dirty="0" smtClean="0">
                <a:solidFill>
                  <a:srgbClr val="FF0000"/>
                </a:solidFill>
              </a:rPr>
              <a:t>/лого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143</Words>
  <Application>Microsoft Office PowerPoint</Application>
  <PresentationFormat>On-screen Show (16:10)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von Gerkan Marg und 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Sviridova</dc:creator>
  <cp:lastModifiedBy>Julia Sviridova</cp:lastModifiedBy>
  <cp:revision>8</cp:revision>
  <dcterms:created xsi:type="dcterms:W3CDTF">2018-10-31T22:53:05Z</dcterms:created>
  <dcterms:modified xsi:type="dcterms:W3CDTF">2018-11-01T01:08:28Z</dcterms:modified>
</cp:coreProperties>
</file>