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3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3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8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7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6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9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1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0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0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7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8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944216"/>
          </a:xfrm>
        </p:spPr>
        <p:txBody>
          <a:bodyPr>
            <a:normAutofit/>
          </a:bodyPr>
          <a:lstStyle/>
          <a:p>
            <a:r>
              <a:rPr lang="ru-RU" b="1" dirty="0"/>
              <a:t>Раннее материнство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645024"/>
            <a:ext cx="421196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Анастасия Игоревна Назарова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кандидат педагогических наук,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магистр психологии,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преподаватель ОГБПОУ  «Смоленский  педагогический колледж»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Психологические особенности подросткового возраста: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- (!)на первый план в деятельности выдвигается общение со сверстниками,</a:t>
            </a:r>
            <a:endParaRPr lang="ru-RU" sz="2000" dirty="0"/>
          </a:p>
          <a:p>
            <a:pPr marL="171450" indent="-171450" algn="just">
              <a:buFontTx/>
              <a:buChar char="-"/>
            </a:pPr>
            <a:r>
              <a:rPr lang="ru-RU" sz="2000" dirty="0"/>
              <a:t>гормоны провоцируют </a:t>
            </a:r>
            <a:r>
              <a:rPr lang="ru-RU" sz="2000" b="1" dirty="0"/>
              <a:t>первые сексуальные желания, </a:t>
            </a:r>
            <a:r>
              <a:rPr lang="ru-RU" sz="2000" dirty="0"/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2000" dirty="0"/>
              <a:t>новые желания и ощущения порождают </a:t>
            </a:r>
            <a:r>
              <a:rPr lang="ru-RU" sz="2000" b="1" dirty="0"/>
              <a:t>сложности с самоконтролем и </a:t>
            </a:r>
            <a:r>
              <a:rPr lang="ru-RU" sz="2000" b="1" dirty="0" err="1"/>
              <a:t>самоотношением</a:t>
            </a:r>
            <a:r>
              <a:rPr lang="ru-RU" sz="2000" dirty="0"/>
              <a:t>,</a:t>
            </a:r>
          </a:p>
          <a:p>
            <a:pPr marL="171450" lvl="0" indent="-171450" algn="just">
              <a:buFontTx/>
              <a:buChar char="-"/>
            </a:pPr>
            <a:r>
              <a:rPr lang="ru-RU" sz="2000" dirty="0"/>
              <a:t>происходит </a:t>
            </a:r>
            <a:r>
              <a:rPr lang="ru-RU" sz="2000" b="1" dirty="0"/>
              <a:t>построение в сознание нового телесного образа «Я» </a:t>
            </a:r>
          </a:p>
          <a:p>
            <a:pPr marL="171450" lvl="0" indent="-171450" algn="just">
              <a:buFontTx/>
              <a:buChar char="-"/>
            </a:pPr>
            <a:r>
              <a:rPr lang="ru-RU" sz="2000" dirty="0"/>
              <a:t>формируется </a:t>
            </a:r>
            <a:r>
              <a:rPr lang="ru-RU" sz="2000" b="1" dirty="0" err="1"/>
              <a:t>полоролевая</a:t>
            </a:r>
            <a:r>
              <a:rPr lang="ru-RU" sz="2000" b="1" dirty="0"/>
              <a:t> идентичность</a:t>
            </a:r>
            <a:r>
              <a:rPr lang="ru-RU" sz="2000" dirty="0"/>
              <a:t>,</a:t>
            </a:r>
          </a:p>
          <a:p>
            <a:pPr marL="171450" lvl="0" indent="-171450" algn="just">
              <a:buFontTx/>
              <a:buChar char="-"/>
            </a:pPr>
            <a:r>
              <a:rPr lang="ru-RU" sz="2000" dirty="0"/>
              <a:t>формируются и углубляются навыки межличностного общения,</a:t>
            </a:r>
          </a:p>
          <a:p>
            <a:pPr marL="171450" lvl="0" indent="-171450" algn="just">
              <a:buFontTx/>
              <a:buChar char="-"/>
            </a:pPr>
            <a:r>
              <a:rPr lang="ru-RU" sz="2000" dirty="0"/>
              <a:t>происходит вхождения в группу сверстников;</a:t>
            </a:r>
          </a:p>
          <a:p>
            <a:pPr marL="171450" lvl="0" indent="-171450" algn="just">
              <a:buFontTx/>
              <a:buChar char="-"/>
            </a:pPr>
            <a:r>
              <a:rPr lang="ru-RU" sz="2000" b="1" dirty="0"/>
              <a:t>формируется</a:t>
            </a:r>
            <a:r>
              <a:rPr lang="ru-RU" sz="2000" dirty="0"/>
              <a:t> дивергентное и дедуктивное </a:t>
            </a:r>
            <a:r>
              <a:rPr lang="ru-RU" sz="2000" b="1" dirty="0"/>
              <a:t>мышление</a:t>
            </a:r>
            <a:r>
              <a:rPr lang="ru-RU" sz="2000" dirty="0"/>
              <a:t>, формально-логический </a:t>
            </a:r>
            <a:r>
              <a:rPr lang="ru-RU" sz="2000" b="1" dirty="0"/>
              <a:t>интеллект</a:t>
            </a:r>
            <a:r>
              <a:rPr lang="ru-RU" sz="2000" dirty="0"/>
              <a:t>,</a:t>
            </a:r>
          </a:p>
          <a:p>
            <a:pPr marL="171450" lvl="0" indent="-171450" algn="just">
              <a:buFontTx/>
              <a:buChar char="-"/>
            </a:pPr>
            <a:r>
              <a:rPr lang="ru-RU" sz="2000" dirty="0"/>
              <a:t>ведется активный поиск </a:t>
            </a:r>
            <a:r>
              <a:rPr lang="ru-RU" sz="2000" b="1" dirty="0"/>
              <a:t>эмоциональной независимости и автономии.</a:t>
            </a:r>
          </a:p>
          <a:p>
            <a:pPr marL="171450" lvl="0" indent="-171450" algn="just">
              <a:buFontTx/>
              <a:buChar char="-"/>
            </a:pPr>
            <a:r>
              <a:rPr lang="ru-RU" sz="2000" b="1" dirty="0"/>
              <a:t>формируется система ценностей</a:t>
            </a:r>
            <a:r>
              <a:rPr lang="ru-RU" sz="2000" dirty="0"/>
              <a:t>.</a:t>
            </a:r>
          </a:p>
          <a:p>
            <a:pPr marL="171450" lvl="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446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новообразования возраста</a:t>
            </a:r>
            <a:r>
              <a:rPr lang="ru-RU" sz="2400" dirty="0"/>
              <a:t>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- чувство взрослости</a:t>
            </a:r>
            <a:r>
              <a:rPr lang="ru-RU" sz="2400" dirty="0"/>
              <a:t>, </a:t>
            </a:r>
          </a:p>
          <a:p>
            <a:pPr algn="just"/>
            <a:r>
              <a:rPr lang="ru-RU" sz="2400" dirty="0"/>
              <a:t>- возникновения самосознания,</a:t>
            </a:r>
          </a:p>
          <a:p>
            <a:pPr algn="just"/>
            <a:r>
              <a:rPr lang="ru-RU" sz="2400" dirty="0"/>
              <a:t>- формирование собственной системы ценностей,</a:t>
            </a:r>
          </a:p>
          <a:p>
            <a:pPr algn="just"/>
            <a:r>
              <a:rPr lang="ru-RU" sz="2400" dirty="0"/>
              <a:t>- усвоение социальных норм. 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pPr algn="just"/>
            <a:r>
              <a:rPr lang="ru-RU" sz="2400" b="1" dirty="0"/>
              <a:t>(!)Новообразования формируются в процессе общения со сверстниками. Их мнение и отношение важнее мнения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90158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483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935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098" y="116632"/>
            <a:ext cx="858638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</a:p>
          <a:p>
            <a:pPr algn="just"/>
            <a:r>
              <a:rPr lang="ru-RU" sz="1600" dirty="0"/>
              <a:t> </a:t>
            </a:r>
            <a:r>
              <a:rPr lang="ru-RU" dirty="0"/>
              <a:t> "Молодежь растлена до глубины души. Молодое поколение сегодняшнего дня не сумеет сохранить нашу культуру".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endParaRPr lang="ru-RU" dirty="0"/>
          </a:p>
          <a:p>
            <a:r>
              <a:rPr lang="ru-RU" dirty="0"/>
              <a:t>"Наш мир достиг критической стадии. Дети больше не слушаются своих родителей. Видимо, конец мира уже не очень далек".</a:t>
            </a:r>
          </a:p>
          <a:p>
            <a:pPr algn="r"/>
            <a:r>
              <a:rPr lang="ru-RU" dirty="0"/>
              <a:t> 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r>
              <a:rPr lang="ru-RU" dirty="0"/>
              <a:t>"Наша молодежь любит роскошь, она плохо воспитана, она насмехается над начальством и нисколько не уважает стариков. Наши нынешние дети стали тиранами; они не встают, когда в комнату входит пожилой человек, перечат своим родителям. Попросту говоря, они очень плохие."</a:t>
            </a:r>
          </a:p>
          <a:p>
            <a:pPr algn="r"/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"Я утратил всякие надежды относительно будущего нашей </a:t>
            </a:r>
            <a:r>
              <a:rPr lang="ru-RU" dirty="0" err="1"/>
              <a:t>cтраны</a:t>
            </a:r>
            <a:r>
              <a:rPr lang="ru-RU" dirty="0"/>
              <a:t>, если сегодняшняя молодежь завтра возьмет в свои руки бразды правления, ибо эта молодежь невыносима, не выдержана, просто ужасна ".</a:t>
            </a:r>
          </a:p>
          <a:p>
            <a:pPr algn="r"/>
            <a:endParaRPr lang="ru-RU" sz="1600" dirty="0"/>
          </a:p>
          <a:p>
            <a:r>
              <a:rPr lang="ru-RU" sz="1600" dirty="0"/>
              <a:t> </a:t>
            </a:r>
          </a:p>
          <a:p>
            <a:pPr algn="r"/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7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"Молодежь растлена до глубины души. Молодое поколение сегодняшнего дня не сумеет сохранить нашу культуру".</a:t>
            </a:r>
          </a:p>
          <a:p>
            <a:pPr algn="r"/>
            <a:r>
              <a:rPr lang="ru-RU" b="1" dirty="0"/>
              <a:t>Надпись на глиняном горшке, найденном среди</a:t>
            </a:r>
          </a:p>
          <a:p>
            <a:pPr algn="r"/>
            <a:r>
              <a:rPr lang="ru-RU" b="1" dirty="0"/>
              <a:t>развалин Вавилона. Возраст 3000 лет.</a:t>
            </a:r>
          </a:p>
          <a:p>
            <a:endParaRPr lang="ru-RU" dirty="0"/>
          </a:p>
          <a:p>
            <a:r>
              <a:rPr lang="ru-RU" dirty="0"/>
              <a:t>"Наш мир достиг критической стадии. Дети больше не слушаются своих родителей. Видимо, конец мира уже не очень далек".</a:t>
            </a:r>
          </a:p>
          <a:p>
            <a:pPr algn="r"/>
            <a:r>
              <a:rPr lang="ru-RU" b="1" dirty="0"/>
              <a:t>Изречение принадлежит египетскому жрецу, </a:t>
            </a:r>
          </a:p>
          <a:p>
            <a:pPr algn="r"/>
            <a:r>
              <a:rPr lang="ru-RU" b="1" dirty="0"/>
              <a:t>жившему за 2000 л. до н.э.</a:t>
            </a:r>
          </a:p>
          <a:p>
            <a:pPr algn="r"/>
            <a:endParaRPr lang="ru-RU" dirty="0"/>
          </a:p>
          <a:p>
            <a:r>
              <a:rPr lang="ru-RU" dirty="0"/>
              <a:t>"Наша молодежь любит роскошь, она плохо воспитана, она насмехается над начальством и нисколько не уважает стариков. Наши нынешние дети стали тиранами; они не встают, когда в комнату входит пожилой человек, перечат своим родителям. Попросту говоря, они очень плохие."</a:t>
            </a:r>
          </a:p>
          <a:p>
            <a:pPr algn="r"/>
            <a:r>
              <a:rPr lang="ru-RU" b="1" dirty="0"/>
              <a:t>Сократ 470-399 </a:t>
            </a:r>
            <a:r>
              <a:rPr lang="ru-RU" b="1" dirty="0" err="1"/>
              <a:t>гг</a:t>
            </a:r>
            <a:r>
              <a:rPr lang="ru-RU" b="1" dirty="0"/>
              <a:t> до н. э.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"Я утратил всякие надежды относительно будущего нашей </a:t>
            </a:r>
            <a:r>
              <a:rPr lang="ru-RU" dirty="0" err="1"/>
              <a:t>cтраны</a:t>
            </a:r>
            <a:r>
              <a:rPr lang="ru-RU" dirty="0"/>
              <a:t>, если сегодняшняя молодежь завтра возьмет в свои руки бразды правления, ибо эта молодежь невыносима, не выдержана, просто ужасна ".</a:t>
            </a:r>
          </a:p>
          <a:p>
            <a:pPr algn="r"/>
            <a:r>
              <a:rPr lang="ru-RU" b="1" dirty="0"/>
              <a:t>Гесиод (</a:t>
            </a:r>
            <a:r>
              <a:rPr lang="ru-RU" b="1" dirty="0" err="1"/>
              <a:t>ок</a:t>
            </a:r>
            <a:r>
              <a:rPr lang="ru-RU" b="1" dirty="0"/>
              <a:t>. 720 г. до н. э.)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4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Европе до XIX века понятие возрастной категории, которую сегодня принято называть подростковым возрастом или отрочеством, отсутствовало.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Формируется представление об этом этапе развития в конце XIX века. В этот период юность, как явление начинает становиться темой произведений искусства и философских рассуждений.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Причина возникновения подросткового возраста: </a:t>
            </a:r>
            <a:r>
              <a:rPr lang="ru-RU" sz="2400" dirty="0"/>
              <a:t>усложнение социальной и технологической организации общества, что привело к необходимости более длительной подготовки личности к полноценному взрослению.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41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09" y="466324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Впервые психологические особенности подросткового возраста описал </a:t>
            </a:r>
          </a:p>
          <a:p>
            <a:pPr algn="ctr"/>
            <a:r>
              <a:rPr lang="ru-RU" sz="2800" b="1" dirty="0"/>
              <a:t>Стенли </a:t>
            </a:r>
            <a:r>
              <a:rPr lang="ru-RU" sz="2800" b="1" dirty="0" err="1"/>
              <a:t>Грэнвилл</a:t>
            </a:r>
            <a:r>
              <a:rPr lang="ru-RU" sz="2800" b="1" dirty="0"/>
              <a:t> Холл (1844-1924 гг.).</a:t>
            </a:r>
          </a:p>
          <a:p>
            <a:endParaRPr lang="ru-RU" sz="28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G. Stanley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6" y="438137"/>
            <a:ext cx="3061390" cy="41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755" y="4797152"/>
            <a:ext cx="7884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Он ввел в психологию представление о подростковом возрасте как </a:t>
            </a:r>
            <a:r>
              <a:rPr lang="ru-RU" sz="2800" b="1" u="sng" dirty="0"/>
              <a:t>кризисном периоде развития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26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147" y="332656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sz="2400" dirty="0"/>
              <a:t>С.Г. Холл полагал, что на  психику распространяется биогенетический закона с развития эмбриона человека. И развитие психики ребёнка кратко повторяет все стадии филогенетического развития психики вида </a:t>
            </a:r>
            <a:r>
              <a:rPr lang="en-US" sz="2400" dirty="0"/>
              <a:t>Homo Sapiens</a:t>
            </a:r>
            <a:r>
              <a:rPr lang="ru-RU" sz="2400" dirty="0"/>
              <a:t>.</a:t>
            </a:r>
          </a:p>
          <a:p>
            <a:pPr algn="just"/>
            <a:r>
              <a:rPr lang="en-US" sz="2400" dirty="0"/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Таким образом, </a:t>
            </a:r>
            <a:r>
              <a:rPr lang="ru-RU" sz="2400" dirty="0"/>
              <a:t>последовательность и содержание этих этапов заданы генетически, потому ни уклониться, ни миновать какую-то стадию развития ребёнок не может.</a:t>
            </a:r>
            <a:endParaRPr lang="ru-RU" sz="2400" baseline="30000" dirty="0"/>
          </a:p>
          <a:p>
            <a:pPr algn="just"/>
            <a:endParaRPr lang="ru-RU" sz="2400" baseline="30000" dirty="0"/>
          </a:p>
          <a:p>
            <a:pPr algn="just"/>
            <a:endParaRPr lang="ru-RU" sz="2400" baseline="30000" dirty="0"/>
          </a:p>
          <a:p>
            <a:pPr algn="just"/>
            <a:endParaRPr lang="ru-RU" sz="2400" baseline="30000" dirty="0"/>
          </a:p>
          <a:p>
            <a:pPr algn="just"/>
            <a:r>
              <a:rPr lang="ru-RU" sz="2400" b="1" dirty="0"/>
              <a:t>	Кризисные, негативные явления подросткового возраста С. Холл связывал с переходностью, промежуточностью данного периода в онтогенезе.</a:t>
            </a:r>
          </a:p>
        </p:txBody>
      </p:sp>
    </p:spTree>
    <p:extLst>
      <p:ext uri="{BB962C8B-B14F-4D97-AF65-F5344CB8AC3E}">
        <p14:creationId xmlns:p14="http://schemas.microsoft.com/office/powerpoint/2010/main" val="40471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Существуют разные точки зрения на границы подросткового возраста.</a:t>
            </a:r>
          </a:p>
          <a:p>
            <a:pPr algn="just"/>
            <a:r>
              <a:rPr lang="ru-RU" sz="2400" b="1" dirty="0"/>
              <a:t> </a:t>
            </a:r>
          </a:p>
          <a:p>
            <a:pPr marL="342900" indent="-342900" algn="just">
              <a:buAutoNum type="arabicPeriod"/>
            </a:pPr>
            <a:r>
              <a:rPr lang="ru-RU" sz="2400" dirty="0"/>
              <a:t>Период с 12 до 16 лет, который называют «пубертатный».</a:t>
            </a:r>
          </a:p>
          <a:p>
            <a:pPr marL="342900" indent="-342900" algn="just">
              <a:buAutoNum type="arabicPeriod"/>
            </a:pPr>
            <a:endParaRPr lang="ru-RU" sz="2400" dirty="0"/>
          </a:p>
          <a:p>
            <a:pPr algn="just"/>
            <a:r>
              <a:rPr lang="ru-RU" sz="2400" dirty="0"/>
              <a:t>2. Подростковый возраст у мальчиков и девочек находится в разных границах: 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у мальчиков приходится на 13–16 лет, 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 у девочек – на 12–15 лет. </a:t>
            </a:r>
          </a:p>
          <a:p>
            <a:pPr marL="285750" indent="-285750" algn="just">
              <a:buFontTx/>
              <a:buChar char="-"/>
            </a:pPr>
            <a:endParaRPr lang="ru-RU" sz="2400" dirty="0"/>
          </a:p>
          <a:p>
            <a:pPr algn="just"/>
            <a:r>
              <a:rPr lang="ru-RU" sz="2400" dirty="0"/>
              <a:t>3. В отечественном здравоохранении принято понимание подросткового возраста как периода 15–17 лет.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4. Эксперты Всемирной организации здравоохранения приняли решение считать подростками лиц в возрасте от 10 до 20 лет. (на основании сроков соматического, психологического и социального созревания)</a:t>
            </a:r>
          </a:p>
        </p:txBody>
      </p:sp>
    </p:spTree>
    <p:extLst>
      <p:ext uri="{BB962C8B-B14F-4D97-AF65-F5344CB8AC3E}">
        <p14:creationId xmlns:p14="http://schemas.microsoft.com/office/powerpoint/2010/main" val="372769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Физиологические особенности подросткового возраста: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dirty="0"/>
              <a:t>1. Активный рост тканей</a:t>
            </a:r>
          </a:p>
          <a:p>
            <a:pPr lvl="0"/>
            <a:r>
              <a:rPr lang="ru-RU" sz="2000" b="1" dirty="0"/>
              <a:t>- </a:t>
            </a:r>
            <a:r>
              <a:rPr lang="ru-RU" sz="2000" dirty="0"/>
              <a:t>наиболее интенсивно рост трубчатых костей,</a:t>
            </a:r>
          </a:p>
          <a:p>
            <a:pPr lvl="0"/>
            <a:r>
              <a:rPr lang="ru-RU" sz="2000" dirty="0"/>
              <a:t>- формирование грудной клетки,</a:t>
            </a:r>
          </a:p>
          <a:p>
            <a:pPr lvl="0"/>
            <a:r>
              <a:rPr lang="ru-RU" sz="2000" dirty="0"/>
              <a:t>- формирование конечностей,</a:t>
            </a:r>
          </a:p>
          <a:p>
            <a:pPr lvl="0"/>
            <a:r>
              <a:rPr lang="ru-RU" sz="2000" dirty="0"/>
              <a:t>- непропорциональность тела;</a:t>
            </a:r>
          </a:p>
          <a:p>
            <a:pPr lvl="0"/>
            <a:r>
              <a:rPr lang="ru-RU" sz="2000" dirty="0"/>
              <a:t>- нарушение координации движений. </a:t>
            </a:r>
          </a:p>
          <a:p>
            <a:r>
              <a:rPr lang="ru-RU" sz="2000" dirty="0"/>
              <a:t>- рост сердца, </a:t>
            </a:r>
          </a:p>
          <a:p>
            <a:r>
              <a:rPr lang="ru-RU" sz="2000" dirty="0"/>
              <a:t>- увеличение объема легких.</a:t>
            </a:r>
          </a:p>
          <a:p>
            <a:pPr lvl="0"/>
            <a:endParaRPr lang="ru-RU" sz="2000" dirty="0"/>
          </a:p>
          <a:p>
            <a:pPr lvl="0"/>
            <a:r>
              <a:rPr lang="ru-RU" sz="2000" b="1" dirty="0"/>
              <a:t>2. Перестроение работы внутренних органов</a:t>
            </a:r>
          </a:p>
          <a:p>
            <a:r>
              <a:rPr lang="ru-RU" sz="2000" dirty="0"/>
              <a:t>- увеличение темпа роста мышечной системы, </a:t>
            </a:r>
          </a:p>
          <a:p>
            <a:r>
              <a:rPr lang="ru-RU" sz="2000" dirty="0"/>
              <a:t>- ускорение обмена веществ, </a:t>
            </a:r>
          </a:p>
          <a:p>
            <a:r>
              <a:rPr lang="ru-RU" sz="2000" dirty="0"/>
              <a:t>- изменение деятельности гипофиза, </a:t>
            </a:r>
          </a:p>
          <a:p>
            <a:r>
              <a:rPr lang="ru-RU" sz="2000" dirty="0"/>
              <a:t>- активизация работы половых желез и щитовидной железы.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(!)Рост и развитие происходят скачкообразно и неравномерно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300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Проблемы со здоровьем свойственные подростковому возрасту</a:t>
            </a:r>
          </a:p>
          <a:p>
            <a:endParaRPr lang="ru-RU" sz="2400" b="1" dirty="0"/>
          </a:p>
          <a:p>
            <a:r>
              <a:rPr lang="ru-RU" sz="2400" dirty="0"/>
              <a:t>- нестабильное артериальное давление, </a:t>
            </a:r>
          </a:p>
          <a:p>
            <a:r>
              <a:rPr lang="ru-RU" sz="2400" dirty="0"/>
              <a:t>- частые головные боли, </a:t>
            </a:r>
          </a:p>
          <a:p>
            <a:r>
              <a:rPr lang="ru-RU" sz="2400" dirty="0"/>
              <a:t>- бессонница,</a:t>
            </a:r>
          </a:p>
          <a:p>
            <a:r>
              <a:rPr lang="ru-RU" sz="2400" dirty="0"/>
              <a:t>- нарушение аппетита,</a:t>
            </a:r>
          </a:p>
          <a:p>
            <a:r>
              <a:rPr lang="ru-RU" sz="2400" dirty="0"/>
              <a:t>- повышенная утомляемость, </a:t>
            </a:r>
          </a:p>
          <a:p>
            <a:r>
              <a:rPr lang="ru-RU" sz="2400" dirty="0"/>
              <a:t>- снижение внимания, </a:t>
            </a:r>
          </a:p>
          <a:p>
            <a:r>
              <a:rPr lang="ru-RU" sz="2400" dirty="0"/>
              <a:t>- резкие смены настроения. </a:t>
            </a:r>
          </a:p>
        </p:txBody>
      </p:sp>
    </p:spTree>
    <p:extLst>
      <p:ext uri="{BB962C8B-B14F-4D97-AF65-F5344CB8AC3E}">
        <p14:creationId xmlns:p14="http://schemas.microsoft.com/office/powerpoint/2010/main" val="1865140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839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Раннее материнство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23</cp:revision>
  <dcterms:created xsi:type="dcterms:W3CDTF">2019-05-20T15:35:57Z</dcterms:created>
  <dcterms:modified xsi:type="dcterms:W3CDTF">2021-11-08T10:33:53Z</dcterms:modified>
</cp:coreProperties>
</file>