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6"/>
  </p:notesMasterIdLst>
  <p:sldIdLst>
    <p:sldId id="256" r:id="rId2"/>
    <p:sldId id="259" r:id="rId3"/>
    <p:sldId id="260" r:id="rId4"/>
    <p:sldId id="284" r:id="rId5"/>
    <p:sldId id="261" r:id="rId6"/>
    <p:sldId id="281" r:id="rId7"/>
    <p:sldId id="257" r:id="rId8"/>
    <p:sldId id="258" r:id="rId9"/>
    <p:sldId id="270" r:id="rId10"/>
    <p:sldId id="272" r:id="rId11"/>
    <p:sldId id="273" r:id="rId12"/>
    <p:sldId id="274" r:id="rId13"/>
    <p:sldId id="275" r:id="rId14"/>
    <p:sldId id="276" r:id="rId15"/>
    <p:sldId id="262" r:id="rId16"/>
    <p:sldId id="263" r:id="rId17"/>
    <p:sldId id="265" r:id="rId18"/>
    <p:sldId id="278" r:id="rId19"/>
    <p:sldId id="279" r:id="rId20"/>
    <p:sldId id="267" r:id="rId21"/>
    <p:sldId id="268" r:id="rId22"/>
    <p:sldId id="282" r:id="rId23"/>
    <p:sldId id="283" r:id="rId24"/>
    <p:sldId id="27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7EC5A-5100-48A7-850E-FC1DB007CB94}" type="doc">
      <dgm:prSet loTypeId="urn:microsoft.com/office/officeart/2005/8/layout/matrix1" loCatId="matrix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082A546-A178-4A0A-89F9-75F10B40C3A0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>
            <a:lnSpc>
              <a:spcPct val="150000"/>
            </a:lnSpc>
          </a:pP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Соответствие значений показателей, обозначенных в мониторинговой форме, и указанных </a:t>
          </a:r>
        </a:p>
        <a:p>
          <a:pPr>
            <a:lnSpc>
              <a:spcPct val="150000"/>
            </a:lnSpc>
          </a:pP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в подтверждающих документах</a:t>
          </a:r>
        </a:p>
      </dgm:t>
    </dgm:pt>
    <dgm:pt modelId="{FFE87B2C-D93C-4505-A85E-2F436DE34998}" type="parTrans" cxnId="{4CF42775-45DA-4FC1-9EDF-90AF91CF8780}">
      <dgm:prSet custT="1"/>
      <dgm:spPr/>
      <dgm:t>
        <a:bodyPr/>
        <a:lstStyle/>
        <a:p>
          <a:endParaRPr lang="ru-RU" sz="1400">
            <a:latin typeface="+mn-lt"/>
          </a:endParaRPr>
        </a:p>
      </dgm:t>
    </dgm:pt>
    <dgm:pt modelId="{FD162A8F-483F-4173-9536-B52254B0A1F4}" type="sibTrans" cxnId="{4CF42775-45DA-4FC1-9EDF-90AF91CF8780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D79F07CA-E6FE-429F-AFDC-AC7BAAA4A171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ru-RU" sz="1400" b="1" dirty="0" smtClean="0">
            <a:solidFill>
              <a:schemeClr val="accent1">
                <a:lumMod val="50000"/>
              </a:schemeClr>
            </a:solidFill>
            <a:latin typeface="+mn-lt"/>
          </a:endParaRPr>
        </a:p>
        <a:p>
          <a:endParaRPr lang="ru-RU" sz="1400" b="1" dirty="0" smtClean="0">
            <a:solidFill>
              <a:schemeClr val="accent1">
                <a:lumMod val="50000"/>
              </a:schemeClr>
            </a:solidFill>
            <a:latin typeface="+mn-lt"/>
          </a:endParaRPr>
        </a:p>
        <a:p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Каждый обозначенный показатель </a:t>
          </a:r>
        </a:p>
        <a:p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за период подтвержден документами</a:t>
          </a:r>
        </a:p>
        <a:p>
          <a:endParaRPr lang="ru-RU" sz="2000" b="1" dirty="0">
            <a:latin typeface="Century Gothic" panose="020B0502020202020204" pitchFamily="34" charset="0"/>
          </a:endParaRPr>
        </a:p>
      </dgm:t>
    </dgm:pt>
    <dgm:pt modelId="{0B7FF762-A4D3-48B0-99F5-09D2EE042E21}" type="parTrans" cxnId="{7A52B8B7-B4EF-4A20-8B1A-9826A4C497C6}">
      <dgm:prSet custT="1"/>
      <dgm:spPr/>
      <dgm:t>
        <a:bodyPr/>
        <a:lstStyle/>
        <a:p>
          <a:endParaRPr lang="ru-RU" sz="1400">
            <a:latin typeface="+mn-lt"/>
          </a:endParaRPr>
        </a:p>
      </dgm:t>
    </dgm:pt>
    <dgm:pt modelId="{0EAF23E3-21C3-43E5-91CB-D64475A3A02A}" type="sibTrans" cxnId="{7A52B8B7-B4EF-4A20-8B1A-9826A4C497C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68339B9E-E10B-419F-AF4F-23A167EA24CD}">
      <dgm:prSet phldrT="[Текст]"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>
            <a:lnSpc>
              <a:spcPct val="100000"/>
            </a:lnSpc>
          </a:pP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Содержание подтверждающих документов </a:t>
          </a:r>
        </a:p>
        <a:p>
          <a:pPr>
            <a:lnSpc>
              <a:spcPct val="100000"/>
            </a:lnSpc>
          </a:pP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соответствует показателям,  для производственных показателей - охват целевой группы, для качественных – изменение, происходящие  у </a:t>
          </a:r>
          <a:r>
            <a:rPr lang="ru-RU" sz="1600" b="0" dirty="0" err="1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благополучателей</a:t>
          </a: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.</a:t>
          </a:r>
          <a:endParaRPr lang="ru-RU" sz="1600" b="0" dirty="0">
            <a:solidFill>
              <a:schemeClr val="accent1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B80B4555-C826-4211-8B6A-26AE51384E1C}" type="parTrans" cxnId="{EB084DA6-7115-4857-B1AF-7BEF9A259EC8}">
      <dgm:prSet custT="1"/>
      <dgm:spPr/>
      <dgm:t>
        <a:bodyPr/>
        <a:lstStyle/>
        <a:p>
          <a:endParaRPr lang="ru-RU" sz="1400">
            <a:latin typeface="+mn-lt"/>
          </a:endParaRPr>
        </a:p>
      </dgm:t>
    </dgm:pt>
    <dgm:pt modelId="{BDD4C1B1-B904-4815-BAC8-D5669822C365}" type="sibTrans" cxnId="{EB084DA6-7115-4857-B1AF-7BEF9A259EC8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F7E99D34-81AC-408E-A239-52C1AA7836BD}">
      <dgm:prSet/>
      <dgm:spPr/>
      <dgm:t>
        <a:bodyPr/>
        <a:lstStyle/>
        <a:p>
          <a:endParaRPr lang="ru-RU" dirty="0"/>
        </a:p>
      </dgm:t>
    </dgm:pt>
    <dgm:pt modelId="{D6C3BC6A-0431-4022-A683-27E102B59298}" type="parTrans" cxnId="{72023509-E930-4703-96BF-5379FA73F155}">
      <dgm:prSet/>
      <dgm:spPr/>
      <dgm:t>
        <a:bodyPr/>
        <a:lstStyle/>
        <a:p>
          <a:endParaRPr lang="ru-RU"/>
        </a:p>
      </dgm:t>
    </dgm:pt>
    <dgm:pt modelId="{25C020DC-B7EB-4BFF-A0EF-AE109854674D}" type="sibTrans" cxnId="{72023509-E930-4703-96BF-5379FA73F155}">
      <dgm:prSet/>
      <dgm:spPr/>
      <dgm:t>
        <a:bodyPr/>
        <a:lstStyle/>
        <a:p>
          <a:endParaRPr lang="ru-RU"/>
        </a:p>
      </dgm:t>
    </dgm:pt>
    <dgm:pt modelId="{6A437F46-D9AC-4BB3-A0C2-E53FEDBA71FA}">
      <dgm:prSet phldrT="[Текст]"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Корректное оформление </a:t>
          </a:r>
        </a:p>
        <a:p>
          <a:pPr algn="ctr"/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подтверждающих документов </a:t>
          </a:r>
          <a:endParaRPr lang="ru-RU" sz="1600" b="0" dirty="0">
            <a:solidFill>
              <a:schemeClr val="accent1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C7E92340-67B1-4FDB-9B7A-97D98F96CC84}" type="sibTrans" cxnId="{ED33BAF3-1A94-4695-B896-BB9A52B82FFE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E57971C6-018F-4010-A385-BBB7BEC09891}" type="parTrans" cxnId="{ED33BAF3-1A94-4695-B896-BB9A52B82FFE}">
      <dgm:prSet custT="1"/>
      <dgm:spPr/>
      <dgm:t>
        <a:bodyPr/>
        <a:lstStyle/>
        <a:p>
          <a:endParaRPr lang="ru-RU" sz="1400">
            <a:latin typeface="+mn-lt"/>
          </a:endParaRPr>
        </a:p>
      </dgm:t>
    </dgm:pt>
    <dgm:pt modelId="{BA21F407-9E9D-440C-8506-38FA87BA0B8E}">
      <dgm:prSet phldrT="[Текст]" custT="1"/>
      <dgm:sp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pPr marL="0"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Основные требования к МО</a:t>
          </a:r>
        </a:p>
        <a:p>
          <a:pPr marL="0"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 для принятия куратором</a:t>
          </a:r>
          <a:endParaRPr lang="ru-RU" sz="1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CBEC0C76-888C-4DD6-9399-3C81E47CB2D7}" type="sibTrans" cxnId="{F8CD811A-47FD-42ED-8527-B456EBC000BD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D5B949B6-2965-439B-93DE-E60A23ECCB40}" type="parTrans" cxnId="{F8CD811A-47FD-42ED-8527-B456EBC000BD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036CBC4F-A45C-44F5-9B50-076AF56262FA}" type="pres">
      <dgm:prSet presAssocID="{7F67EC5A-5100-48A7-850E-FC1DB007CB9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27CBA5-BCC3-4A75-AEA8-62A6D85AC662}" type="pres">
      <dgm:prSet presAssocID="{7F67EC5A-5100-48A7-850E-FC1DB007CB94}" presName="matrix" presStyleCnt="0"/>
      <dgm:spPr/>
      <dgm:t>
        <a:bodyPr/>
        <a:lstStyle/>
        <a:p>
          <a:endParaRPr lang="ru-RU"/>
        </a:p>
      </dgm:t>
    </dgm:pt>
    <dgm:pt modelId="{048E77C9-E904-4921-8488-DA18D0B18D11}" type="pres">
      <dgm:prSet presAssocID="{7F67EC5A-5100-48A7-850E-FC1DB007CB94}" presName="tile1" presStyleLbl="node1" presStyleIdx="0" presStyleCnt="4" custLinFactNeighborX="23" custLinFactNeighborY="-191"/>
      <dgm:spPr/>
      <dgm:t>
        <a:bodyPr/>
        <a:lstStyle/>
        <a:p>
          <a:endParaRPr lang="ru-RU"/>
        </a:p>
      </dgm:t>
    </dgm:pt>
    <dgm:pt modelId="{9F2E51F1-9E77-4DBD-83AB-25907B2DC14B}" type="pres">
      <dgm:prSet presAssocID="{7F67EC5A-5100-48A7-850E-FC1DB007CB9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3ECF0-DD29-4237-8398-443161BC391E}" type="pres">
      <dgm:prSet presAssocID="{7F67EC5A-5100-48A7-850E-FC1DB007CB94}" presName="tile2" presStyleLbl="node1" presStyleIdx="1" presStyleCnt="4" custLinFactNeighborX="11"/>
      <dgm:spPr/>
      <dgm:t>
        <a:bodyPr/>
        <a:lstStyle/>
        <a:p>
          <a:endParaRPr lang="ru-RU"/>
        </a:p>
      </dgm:t>
    </dgm:pt>
    <dgm:pt modelId="{7117884D-3C83-470C-94B1-D7D24E5D0C42}" type="pres">
      <dgm:prSet presAssocID="{7F67EC5A-5100-48A7-850E-FC1DB007CB9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2E41C-EE24-4281-80C4-F525A5F4DC51}" type="pres">
      <dgm:prSet presAssocID="{7F67EC5A-5100-48A7-850E-FC1DB007CB94}" presName="tile3" presStyleLbl="node1" presStyleIdx="2" presStyleCnt="4" custLinFactNeighborX="-2693" custLinFactNeighborY="535"/>
      <dgm:spPr/>
      <dgm:t>
        <a:bodyPr/>
        <a:lstStyle/>
        <a:p>
          <a:endParaRPr lang="ru-RU"/>
        </a:p>
      </dgm:t>
    </dgm:pt>
    <dgm:pt modelId="{AB680C3C-4F5A-4104-8C4B-18DD0B177C43}" type="pres">
      <dgm:prSet presAssocID="{7F67EC5A-5100-48A7-850E-FC1DB007CB9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49AC5-5510-454F-A9F9-F52890792284}" type="pres">
      <dgm:prSet presAssocID="{7F67EC5A-5100-48A7-850E-FC1DB007CB94}" presName="tile4" presStyleLbl="node1" presStyleIdx="3" presStyleCnt="4" custLinFactNeighborY="0"/>
      <dgm:spPr/>
      <dgm:t>
        <a:bodyPr/>
        <a:lstStyle/>
        <a:p>
          <a:endParaRPr lang="ru-RU"/>
        </a:p>
      </dgm:t>
    </dgm:pt>
    <dgm:pt modelId="{A7E49256-87C3-419C-8F93-E5BA9A923696}" type="pres">
      <dgm:prSet presAssocID="{7F67EC5A-5100-48A7-850E-FC1DB007CB9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5551C-DA3D-4204-9597-4DA37109129D}" type="pres">
      <dgm:prSet presAssocID="{7F67EC5A-5100-48A7-850E-FC1DB007CB94}" presName="centerTile" presStyleLbl="fgShp" presStyleIdx="0" presStyleCnt="1" custScaleX="121762" custScaleY="88398" custLinFactNeighborX="1043" custLinFactNeighborY="169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C33E5DE-FFA6-4641-8362-DC45F03FC751}" type="presOf" srcId="{1082A546-A178-4A0A-89F9-75F10B40C3A0}" destId="{9F2E51F1-9E77-4DBD-83AB-25907B2DC14B}" srcOrd="1" destOrd="0" presId="urn:microsoft.com/office/officeart/2005/8/layout/matrix1"/>
    <dgm:cxn modelId="{BD20E801-6E70-494A-9FDD-39A06DB3BF7A}" type="presOf" srcId="{BA21F407-9E9D-440C-8506-38FA87BA0B8E}" destId="{0C45551C-DA3D-4204-9597-4DA37109129D}" srcOrd="0" destOrd="0" presId="urn:microsoft.com/office/officeart/2005/8/layout/matrix1"/>
    <dgm:cxn modelId="{422F376E-CD26-45AD-909C-581EA764C42B}" type="presOf" srcId="{68339B9E-E10B-419F-AF4F-23A167EA24CD}" destId="{F7A2E41C-EE24-4281-80C4-F525A5F4DC51}" srcOrd="0" destOrd="0" presId="urn:microsoft.com/office/officeart/2005/8/layout/matrix1"/>
    <dgm:cxn modelId="{EB084DA6-7115-4857-B1AF-7BEF9A259EC8}" srcId="{BA21F407-9E9D-440C-8506-38FA87BA0B8E}" destId="{68339B9E-E10B-419F-AF4F-23A167EA24CD}" srcOrd="2" destOrd="0" parTransId="{B80B4555-C826-4211-8B6A-26AE51384E1C}" sibTransId="{BDD4C1B1-B904-4815-BAC8-D5669822C365}"/>
    <dgm:cxn modelId="{C13DFB35-BF26-4745-940E-6BDFD9ABA604}" type="presOf" srcId="{1082A546-A178-4A0A-89F9-75F10B40C3A0}" destId="{048E77C9-E904-4921-8488-DA18D0B18D11}" srcOrd="0" destOrd="0" presId="urn:microsoft.com/office/officeart/2005/8/layout/matrix1"/>
    <dgm:cxn modelId="{4CF42775-45DA-4FC1-9EDF-90AF91CF8780}" srcId="{BA21F407-9E9D-440C-8506-38FA87BA0B8E}" destId="{1082A546-A178-4A0A-89F9-75F10B40C3A0}" srcOrd="0" destOrd="0" parTransId="{FFE87B2C-D93C-4505-A85E-2F436DE34998}" sibTransId="{FD162A8F-483F-4173-9536-B52254B0A1F4}"/>
    <dgm:cxn modelId="{E0E610C1-7EDD-4407-8C1C-A2DED3DCC3D6}" type="presOf" srcId="{D79F07CA-E6FE-429F-AFDC-AC7BAAA4A171}" destId="{F513ECF0-DD29-4237-8398-443161BC391E}" srcOrd="0" destOrd="0" presId="urn:microsoft.com/office/officeart/2005/8/layout/matrix1"/>
    <dgm:cxn modelId="{DC844E22-98B0-4DF2-983A-04DD9F231B0E}" type="presOf" srcId="{6A437F46-D9AC-4BB3-A0C2-E53FEDBA71FA}" destId="{A7E49256-87C3-419C-8F93-E5BA9A923696}" srcOrd="1" destOrd="0" presId="urn:microsoft.com/office/officeart/2005/8/layout/matrix1"/>
    <dgm:cxn modelId="{F8CD811A-47FD-42ED-8527-B456EBC000BD}" srcId="{7F67EC5A-5100-48A7-850E-FC1DB007CB94}" destId="{BA21F407-9E9D-440C-8506-38FA87BA0B8E}" srcOrd="0" destOrd="0" parTransId="{D5B949B6-2965-439B-93DE-E60A23ECCB40}" sibTransId="{CBEC0C76-888C-4DD6-9399-3C81E47CB2D7}"/>
    <dgm:cxn modelId="{7A52B8B7-B4EF-4A20-8B1A-9826A4C497C6}" srcId="{BA21F407-9E9D-440C-8506-38FA87BA0B8E}" destId="{D79F07CA-E6FE-429F-AFDC-AC7BAAA4A171}" srcOrd="1" destOrd="0" parTransId="{0B7FF762-A4D3-48B0-99F5-09D2EE042E21}" sibTransId="{0EAF23E3-21C3-43E5-91CB-D64475A3A02A}"/>
    <dgm:cxn modelId="{ED33BAF3-1A94-4695-B896-BB9A52B82FFE}" srcId="{BA21F407-9E9D-440C-8506-38FA87BA0B8E}" destId="{6A437F46-D9AC-4BB3-A0C2-E53FEDBA71FA}" srcOrd="3" destOrd="0" parTransId="{E57971C6-018F-4010-A385-BBB7BEC09891}" sibTransId="{C7E92340-67B1-4FDB-9B7A-97D98F96CC84}"/>
    <dgm:cxn modelId="{A540FA58-31F1-4625-88F0-29869D0FB788}" type="presOf" srcId="{D79F07CA-E6FE-429F-AFDC-AC7BAAA4A171}" destId="{7117884D-3C83-470C-94B1-D7D24E5D0C42}" srcOrd="1" destOrd="0" presId="urn:microsoft.com/office/officeart/2005/8/layout/matrix1"/>
    <dgm:cxn modelId="{BAF1BFF8-0D51-4750-B220-65E051D0625C}" type="presOf" srcId="{68339B9E-E10B-419F-AF4F-23A167EA24CD}" destId="{AB680C3C-4F5A-4104-8C4B-18DD0B177C43}" srcOrd="1" destOrd="0" presId="urn:microsoft.com/office/officeart/2005/8/layout/matrix1"/>
    <dgm:cxn modelId="{72023509-E930-4703-96BF-5379FA73F155}" srcId="{7F67EC5A-5100-48A7-850E-FC1DB007CB94}" destId="{F7E99D34-81AC-408E-A239-52C1AA7836BD}" srcOrd="1" destOrd="0" parTransId="{D6C3BC6A-0431-4022-A683-27E102B59298}" sibTransId="{25C020DC-B7EB-4BFF-A0EF-AE109854674D}"/>
    <dgm:cxn modelId="{F8143AFD-71BE-4681-A6E3-9FC73D845423}" type="presOf" srcId="{6A437F46-D9AC-4BB3-A0C2-E53FEDBA71FA}" destId="{2A249AC5-5510-454F-A9F9-F52890792284}" srcOrd="0" destOrd="0" presId="urn:microsoft.com/office/officeart/2005/8/layout/matrix1"/>
    <dgm:cxn modelId="{26DD84C7-F826-4CAF-B89E-BB08EFAF95A1}" type="presOf" srcId="{7F67EC5A-5100-48A7-850E-FC1DB007CB94}" destId="{036CBC4F-A45C-44F5-9B50-076AF56262FA}" srcOrd="0" destOrd="0" presId="urn:microsoft.com/office/officeart/2005/8/layout/matrix1"/>
    <dgm:cxn modelId="{E74B5155-9D01-408A-AB7A-4C09AADC67D9}" type="presParOf" srcId="{036CBC4F-A45C-44F5-9B50-076AF56262FA}" destId="{9D27CBA5-BCC3-4A75-AEA8-62A6D85AC662}" srcOrd="0" destOrd="0" presId="urn:microsoft.com/office/officeart/2005/8/layout/matrix1"/>
    <dgm:cxn modelId="{663AEA7E-34E6-4272-B8BC-061E3385163E}" type="presParOf" srcId="{9D27CBA5-BCC3-4A75-AEA8-62A6D85AC662}" destId="{048E77C9-E904-4921-8488-DA18D0B18D11}" srcOrd="0" destOrd="0" presId="urn:microsoft.com/office/officeart/2005/8/layout/matrix1"/>
    <dgm:cxn modelId="{874672A5-FB0A-48F5-91DE-B75B4A554F83}" type="presParOf" srcId="{9D27CBA5-BCC3-4A75-AEA8-62A6D85AC662}" destId="{9F2E51F1-9E77-4DBD-83AB-25907B2DC14B}" srcOrd="1" destOrd="0" presId="urn:microsoft.com/office/officeart/2005/8/layout/matrix1"/>
    <dgm:cxn modelId="{9C50D0F1-D179-4461-8C77-FC8CF3793162}" type="presParOf" srcId="{9D27CBA5-BCC3-4A75-AEA8-62A6D85AC662}" destId="{F513ECF0-DD29-4237-8398-443161BC391E}" srcOrd="2" destOrd="0" presId="urn:microsoft.com/office/officeart/2005/8/layout/matrix1"/>
    <dgm:cxn modelId="{A655458E-4D34-46D7-B6CF-2B5C5D354243}" type="presParOf" srcId="{9D27CBA5-BCC3-4A75-AEA8-62A6D85AC662}" destId="{7117884D-3C83-470C-94B1-D7D24E5D0C42}" srcOrd="3" destOrd="0" presId="urn:microsoft.com/office/officeart/2005/8/layout/matrix1"/>
    <dgm:cxn modelId="{34782188-D192-4D44-AA15-8EA6A862C186}" type="presParOf" srcId="{9D27CBA5-BCC3-4A75-AEA8-62A6D85AC662}" destId="{F7A2E41C-EE24-4281-80C4-F525A5F4DC51}" srcOrd="4" destOrd="0" presId="urn:microsoft.com/office/officeart/2005/8/layout/matrix1"/>
    <dgm:cxn modelId="{FB3E6ADF-6DD9-46B8-90FB-CB1AFB49E90B}" type="presParOf" srcId="{9D27CBA5-BCC3-4A75-AEA8-62A6D85AC662}" destId="{AB680C3C-4F5A-4104-8C4B-18DD0B177C43}" srcOrd="5" destOrd="0" presId="urn:microsoft.com/office/officeart/2005/8/layout/matrix1"/>
    <dgm:cxn modelId="{7DDD529B-BBD8-4BBB-8126-9F591DA8DC5F}" type="presParOf" srcId="{9D27CBA5-BCC3-4A75-AEA8-62A6D85AC662}" destId="{2A249AC5-5510-454F-A9F9-F52890792284}" srcOrd="6" destOrd="0" presId="urn:microsoft.com/office/officeart/2005/8/layout/matrix1"/>
    <dgm:cxn modelId="{3502BDBB-94EE-4849-8702-BB254487D027}" type="presParOf" srcId="{9D27CBA5-BCC3-4A75-AEA8-62A6D85AC662}" destId="{A7E49256-87C3-419C-8F93-E5BA9A923696}" srcOrd="7" destOrd="0" presId="urn:microsoft.com/office/officeart/2005/8/layout/matrix1"/>
    <dgm:cxn modelId="{4F229F8C-33DF-416B-9871-42D10C2B99BA}" type="presParOf" srcId="{036CBC4F-A45C-44F5-9B50-076AF56262FA}" destId="{0C45551C-DA3D-4204-9597-4DA37109129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E77C9-E904-4921-8488-DA18D0B18D11}">
      <dsp:nvSpPr>
        <dsp:cNvPr id="0" name=""/>
        <dsp:cNvSpPr/>
      </dsp:nvSpPr>
      <dsp:spPr>
        <a:xfrm rot="16200000">
          <a:off x="1249366" y="-1248261"/>
          <a:ext cx="2305664" cy="4802187"/>
        </a:xfrm>
        <a:prstGeom prst="round1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Соответствие значений показателей, обозначенных в мониторинговой форме, и указанных </a:t>
          </a: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в подтверждающих документах</a:t>
          </a:r>
        </a:p>
      </dsp:txBody>
      <dsp:txXfrm rot="5400000">
        <a:off x="1105" y="0"/>
        <a:ext cx="4802187" cy="1729248"/>
      </dsp:txXfrm>
    </dsp:sp>
    <dsp:sp modelId="{F513ECF0-DD29-4237-8398-443161BC391E}">
      <dsp:nvSpPr>
        <dsp:cNvPr id="0" name=""/>
        <dsp:cNvSpPr/>
      </dsp:nvSpPr>
      <dsp:spPr>
        <a:xfrm>
          <a:off x="4802187" y="0"/>
          <a:ext cx="4802187" cy="2305664"/>
        </a:xfrm>
        <a:prstGeom prst="round1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accent1">
                <a:lumMod val="50000"/>
              </a:schemeClr>
            </a:solidFill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accent1">
                <a:lumMod val="50000"/>
              </a:schemeClr>
            </a:solidFill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Каждый обозначенный показатель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за период подтвержден документами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Century Gothic" panose="020B0502020202020204" pitchFamily="34" charset="0"/>
          </a:endParaRPr>
        </a:p>
      </dsp:txBody>
      <dsp:txXfrm>
        <a:off x="4802187" y="0"/>
        <a:ext cx="4802187" cy="1729248"/>
      </dsp:txXfrm>
    </dsp:sp>
    <dsp:sp modelId="{F7A2E41C-EE24-4281-80C4-F525A5F4DC51}">
      <dsp:nvSpPr>
        <dsp:cNvPr id="0" name=""/>
        <dsp:cNvSpPr/>
      </dsp:nvSpPr>
      <dsp:spPr>
        <a:xfrm rot="10800000">
          <a:off x="0" y="2305664"/>
          <a:ext cx="4802187" cy="2305664"/>
        </a:xfrm>
        <a:prstGeom prst="round1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Содержание подтверждающих документов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соответствует показателям,  для производственных показателей - охват целевой группы, для качественных – изменение, происходящие  у </a:t>
          </a:r>
          <a:r>
            <a:rPr lang="ru-RU" sz="1600" b="0" kern="1200" dirty="0" err="1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благополучателей</a:t>
          </a: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.</a:t>
          </a:r>
          <a:endParaRPr lang="ru-RU" sz="1600" b="0" kern="1200" dirty="0">
            <a:solidFill>
              <a:schemeClr val="accent1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 rot="10800000">
        <a:off x="0" y="2882080"/>
        <a:ext cx="4802187" cy="1729248"/>
      </dsp:txXfrm>
    </dsp:sp>
    <dsp:sp modelId="{2A249AC5-5510-454F-A9F9-F52890792284}">
      <dsp:nvSpPr>
        <dsp:cNvPr id="0" name=""/>
        <dsp:cNvSpPr/>
      </dsp:nvSpPr>
      <dsp:spPr>
        <a:xfrm rot="5400000">
          <a:off x="6050449" y="1057403"/>
          <a:ext cx="2305664" cy="4802187"/>
        </a:xfrm>
        <a:prstGeom prst="round1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Корректное оформление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подтверждающих документов </a:t>
          </a:r>
          <a:endParaRPr lang="ru-RU" sz="1600" b="0" kern="1200" dirty="0">
            <a:solidFill>
              <a:schemeClr val="accent1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 rot="-5400000">
        <a:off x="4802188" y="2882080"/>
        <a:ext cx="4802187" cy="1729248"/>
      </dsp:txXfrm>
    </dsp:sp>
    <dsp:sp modelId="{0C45551C-DA3D-4204-9597-4DA37109129D}">
      <dsp:nvSpPr>
        <dsp:cNvPr id="0" name=""/>
        <dsp:cNvSpPr/>
      </dsp:nvSpPr>
      <dsp:spPr>
        <a:xfrm>
          <a:off x="3078067" y="1815710"/>
          <a:ext cx="3508343" cy="1019080"/>
        </a:xfrm>
        <a:prstGeom prst="roundRect">
          <a:avLst/>
        </a:prstGeom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Основные требования к МО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для принятия куратором</a:t>
          </a:r>
          <a:endParaRPr lang="ru-RU" sz="16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3127814" y="1865457"/>
        <a:ext cx="3408849" cy="919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B13C-EFE6-4772-9CB1-1DE57D80064B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BB4B5-A6CF-44B0-AB90-4BBD2893A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29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BB4B5-A6CF-44B0-AB90-4BBD2893AC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21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130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BB4B5-A6CF-44B0-AB90-4BBD2893AC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44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BB4B5-A6CF-44B0-AB90-4BBD2893AC6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38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BB4B5-A6CF-44B0-AB90-4BBD2893AC6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0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BB4B5-A6CF-44B0-AB90-4BBD2893AC6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26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BB4B5-A6CF-44B0-AB90-4BBD2893AC6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43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BB4B5-A6CF-44B0-AB90-4BBD2893AC6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1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BB4B5-A6CF-44B0-AB90-4BBD2893AC6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99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BB4B5-A6CF-44B0-AB90-4BBD2893AC6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8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4631-2B8B-4AC0-83E9-4FD932B87AF2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CD3A-7391-4D9A-8FD9-E1EECCF6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0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4631-2B8B-4AC0-83E9-4FD932B87AF2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CD3A-7391-4D9A-8FD9-E1EECCF6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67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4631-2B8B-4AC0-83E9-4FD932B87AF2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CD3A-7391-4D9A-8FD9-E1EECCF6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4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4631-2B8B-4AC0-83E9-4FD932B87AF2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CD3A-7391-4D9A-8FD9-E1EECCF6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76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4631-2B8B-4AC0-83E9-4FD932B87AF2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CD3A-7391-4D9A-8FD9-E1EECCF6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4631-2B8B-4AC0-83E9-4FD932B87AF2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CD3A-7391-4D9A-8FD9-E1EECCF6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06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4631-2B8B-4AC0-83E9-4FD932B87AF2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CD3A-7391-4D9A-8FD9-E1EECCF6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8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4631-2B8B-4AC0-83E9-4FD932B87AF2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CD3A-7391-4D9A-8FD9-E1EECCF6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0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4631-2B8B-4AC0-83E9-4FD932B87AF2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CD3A-7391-4D9A-8FD9-E1EECCF6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0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4631-2B8B-4AC0-83E9-4FD932B87AF2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CD3A-7391-4D9A-8FD9-E1EECCF6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2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4631-2B8B-4AC0-83E9-4FD932B87AF2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CD3A-7391-4D9A-8FD9-E1EECCF6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4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D4631-2B8B-4AC0-83E9-4FD932B87AF2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2CD3A-7391-4D9A-8FD9-E1EECCF6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9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://deti.timchenkofoundation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na-golenya@yandex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/>
          <a:stretch/>
        </p:blipFill>
        <p:spPr>
          <a:xfrm>
            <a:off x="-36512" y="0"/>
            <a:ext cx="12317002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5945" y="495300"/>
            <a:ext cx="7545980" cy="1647825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ru-RU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ОБСУДИМ ВМЕСТЕ</a:t>
            </a:r>
            <a:r>
              <a:rPr lang="ru-RU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Отражение </a:t>
            </a: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реализации проектов через мониторинговые </a:t>
            </a:r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отчеты</a:t>
            </a:r>
            <a:endParaRPr lang="ru-RU" sz="53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0184" y="6336296"/>
            <a:ext cx="1702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 августа 2021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59" y="5932666"/>
            <a:ext cx="1836412" cy="5729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5"/>
          <a:stretch/>
        </p:blipFill>
        <p:spPr>
          <a:xfrm>
            <a:off x="370184" y="2382667"/>
            <a:ext cx="1006347" cy="9784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184" y="4704119"/>
            <a:ext cx="2982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Инна </a:t>
            </a:r>
            <a:r>
              <a:rPr lang="ru-RU" b="1" cap="all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Голеня</a:t>
            </a: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Эксперт Благотворительного фонда «КЛЮЧ»</a:t>
            </a:r>
            <a:endParaRPr lang="ru-RU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04600" y="405141"/>
            <a:ext cx="10515600" cy="94391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Показатель 3 </a:t>
            </a:r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&lt; </a:t>
            </a: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суммы </a:t>
            </a:r>
            <a:r>
              <a:rPr lang="ru-BY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показателей 3.1 - 3.6</a:t>
            </a:r>
            <a:br>
              <a:rPr lang="ru-BY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BY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Показатель 3 = 0</a:t>
            </a:r>
            <a:endParaRPr lang="ru-R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349312" y="1534160"/>
            <a:ext cx="5313088" cy="9400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октябре 4 ребенка улучшили физическое состояние</a:t>
            </a:r>
            <a:r>
              <a:rPr lang="ru-BY" sz="1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sz="1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подтвердил</a:t>
            </a:r>
            <a:r>
              <a:rPr lang="ru-BY" sz="1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</a:t>
            </a:r>
            <a:r>
              <a:rPr lang="ru-RU" sz="1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это документами, </a:t>
            </a:r>
            <a:r>
              <a:rPr lang="ru-RU" sz="1400" b="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учл</a:t>
            </a:r>
            <a:r>
              <a:rPr lang="ru-BY" sz="1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</a:t>
            </a:r>
            <a:r>
              <a:rPr lang="ru-RU" sz="1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их в целевых значениях и обозначил</a:t>
            </a:r>
            <a:r>
              <a:rPr lang="ru-BY" sz="1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</a:t>
            </a:r>
            <a:r>
              <a:rPr lang="ru-RU" sz="1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в мониторинговой таблице “в </a:t>
            </a:r>
            <a:r>
              <a:rPr lang="ru-RU" sz="1400" b="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новых” в показателе 3.2 и в показателе 3.</a:t>
            </a:r>
            <a:endParaRPr lang="ru-RU" sz="1400" b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4570873"/>
              </p:ext>
            </p:extLst>
          </p:nvPr>
        </p:nvGraphicFramePr>
        <p:xfrm>
          <a:off x="429725" y="2688194"/>
          <a:ext cx="5232675" cy="362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0129">
                  <a:extLst>
                    <a:ext uri="{9D8B030D-6E8A-4147-A177-3AD203B41FA5}">
                      <a16:colId xmlns:a16="http://schemas.microsoft.com/office/drawing/2014/main" val="2917151247"/>
                    </a:ext>
                  </a:extLst>
                </a:gridCol>
                <a:gridCol w="3042288">
                  <a:extLst>
                    <a:ext uri="{9D8B030D-6E8A-4147-A177-3AD203B41FA5}">
                      <a16:colId xmlns:a16="http://schemas.microsoft.com/office/drawing/2014/main" val="2623854949"/>
                    </a:ext>
                  </a:extLst>
                </a:gridCol>
                <a:gridCol w="730129">
                  <a:extLst>
                    <a:ext uri="{9D8B030D-6E8A-4147-A177-3AD203B41FA5}">
                      <a16:colId xmlns:a16="http://schemas.microsoft.com/office/drawing/2014/main" val="1878694099"/>
                    </a:ext>
                  </a:extLst>
                </a:gridCol>
                <a:gridCol w="730129">
                  <a:extLst>
                    <a:ext uri="{9D8B030D-6E8A-4147-A177-3AD203B41FA5}">
                      <a16:colId xmlns:a16="http://schemas.microsoft.com/office/drawing/2014/main" val="2779787843"/>
                    </a:ext>
                  </a:extLst>
                </a:gridCol>
              </a:tblGrid>
              <a:tr h="406503"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b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Октябрь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428030"/>
                  </a:ext>
                </a:extLst>
              </a:tr>
              <a:tr h="542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Всего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200" dirty="0" err="1"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. новых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extLst>
                  <a:ext uri="{0D108BD9-81ED-4DB2-BD59-A6C34878D82A}">
                    <a16:rowId xmlns:a16="http://schemas.microsoft.com/office/drawing/2014/main" val="4175866938"/>
                  </a:ext>
                </a:extLst>
              </a:tr>
              <a:tr h="523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</a:rPr>
                        <a:t>Количество детей, улучшивших своё благополучие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extLst>
                  <a:ext uri="{0D108BD9-81ED-4DB2-BD59-A6C34878D82A}">
                    <a16:rowId xmlns:a16="http://schemas.microsoft.com/office/drawing/2014/main" val="3695551443"/>
                  </a:ext>
                </a:extLst>
              </a:tr>
              <a:tr h="406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3.1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200" dirty="0" err="1"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. улучшивших психическое состояние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extLst>
                  <a:ext uri="{0D108BD9-81ED-4DB2-BD59-A6C34878D82A}">
                    <a16:rowId xmlns:a16="http://schemas.microsoft.com/office/drawing/2014/main" val="71686722"/>
                  </a:ext>
                </a:extLst>
              </a:tr>
              <a:tr h="406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3.2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200" dirty="0" err="1"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. улучшивших физическое состояние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extLst>
                  <a:ext uri="{0D108BD9-81ED-4DB2-BD59-A6C34878D82A}">
                    <a16:rowId xmlns:a16="http://schemas.microsoft.com/office/drawing/2014/main" val="3363567953"/>
                  </a:ext>
                </a:extLst>
              </a:tr>
              <a:tr h="406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3.3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200" dirty="0" err="1"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. повысивших уровень развития, навыков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extLst>
                  <a:ext uri="{0D108BD9-81ED-4DB2-BD59-A6C34878D82A}">
                    <a16:rowId xmlns:a16="http://schemas.microsoft.com/office/drawing/2014/main" val="2475475483"/>
                  </a:ext>
                </a:extLst>
              </a:tr>
              <a:tr h="523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3.4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200" dirty="0" err="1"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. улучшивших детско-родительские отношения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extLst>
                  <a:ext uri="{0D108BD9-81ED-4DB2-BD59-A6C34878D82A}">
                    <a16:rowId xmlns:a16="http://schemas.microsoft.com/office/drawing/2014/main" val="150710359"/>
                  </a:ext>
                </a:extLst>
              </a:tr>
              <a:tr h="406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3.5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200" dirty="0" err="1"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. улучшивших показатели успеваемости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5" marR="59275" marT="0" marB="0" anchor="ctr"/>
                </a:tc>
                <a:extLst>
                  <a:ext uri="{0D108BD9-81ED-4DB2-BD59-A6C34878D82A}">
                    <a16:rowId xmlns:a16="http://schemas.microsoft.com/office/drawing/2014/main" val="2375647596"/>
                  </a:ext>
                </a:extLst>
              </a:tr>
            </a:tbl>
          </a:graphicData>
        </a:graphic>
      </p:graphicFrame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135331" y="1534160"/>
            <a:ext cx="5397909" cy="1069791"/>
          </a:xfrm>
        </p:spPr>
        <p:txBody>
          <a:bodyPr>
            <a:noAutofit/>
          </a:bodyPr>
          <a:lstStyle/>
          <a:p>
            <a:r>
              <a:rPr lang="ru-RU" sz="1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ноябре у 2 из этих 4 детей удалось улучшить уровень развития, навыков. Соответственно, проставляем целевое значение 2 в показателе 3.3, но в показателе 3 их уже не учитываем, потому что в августе они уже улучшили благополучие – по другому показателю (3.2). </a:t>
            </a:r>
            <a:endParaRPr lang="ru-RU" sz="1400" b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68296427"/>
              </p:ext>
            </p:extLst>
          </p:nvPr>
        </p:nvGraphicFramePr>
        <p:xfrm>
          <a:off x="6115666" y="2688192"/>
          <a:ext cx="5417574" cy="3621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040">
                  <a:extLst>
                    <a:ext uri="{9D8B030D-6E8A-4147-A177-3AD203B41FA5}">
                      <a16:colId xmlns:a16="http://schemas.microsoft.com/office/drawing/2014/main" val="4056643144"/>
                    </a:ext>
                  </a:extLst>
                </a:gridCol>
                <a:gridCol w="2633414">
                  <a:extLst>
                    <a:ext uri="{9D8B030D-6E8A-4147-A177-3AD203B41FA5}">
                      <a16:colId xmlns:a16="http://schemas.microsoft.com/office/drawing/2014/main" val="16868579"/>
                    </a:ext>
                  </a:extLst>
                </a:gridCol>
                <a:gridCol w="579530">
                  <a:extLst>
                    <a:ext uri="{9D8B030D-6E8A-4147-A177-3AD203B41FA5}">
                      <a16:colId xmlns:a16="http://schemas.microsoft.com/office/drawing/2014/main" val="1257688951"/>
                    </a:ext>
                  </a:extLst>
                </a:gridCol>
                <a:gridCol w="579530">
                  <a:extLst>
                    <a:ext uri="{9D8B030D-6E8A-4147-A177-3AD203B41FA5}">
                      <a16:colId xmlns:a16="http://schemas.microsoft.com/office/drawing/2014/main" val="893132958"/>
                    </a:ext>
                  </a:extLst>
                </a:gridCol>
                <a:gridCol w="579530">
                  <a:extLst>
                    <a:ext uri="{9D8B030D-6E8A-4147-A177-3AD203B41FA5}">
                      <a16:colId xmlns:a16="http://schemas.microsoft.com/office/drawing/2014/main" val="2210126851"/>
                    </a:ext>
                  </a:extLst>
                </a:gridCol>
                <a:gridCol w="579530">
                  <a:extLst>
                    <a:ext uri="{9D8B030D-6E8A-4147-A177-3AD203B41FA5}">
                      <a16:colId xmlns:a16="http://schemas.microsoft.com/office/drawing/2014/main" val="2437962387"/>
                    </a:ext>
                  </a:extLst>
                </a:gridCol>
              </a:tblGrid>
              <a:tr h="277353"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b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Август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Сентябрь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923198"/>
                  </a:ext>
                </a:extLst>
              </a:tr>
              <a:tr h="537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Всего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В т. ч. новых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Всего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В т. ч. новых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extLst>
                  <a:ext uri="{0D108BD9-81ED-4DB2-BD59-A6C34878D82A}">
                    <a16:rowId xmlns:a16="http://schemas.microsoft.com/office/drawing/2014/main" val="2972145383"/>
                  </a:ext>
                </a:extLst>
              </a:tr>
              <a:tr h="5525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</a:rPr>
                        <a:t>Количество детей, улучшивших своё благополучие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extLst>
                  <a:ext uri="{0D108BD9-81ED-4DB2-BD59-A6C34878D82A}">
                    <a16:rowId xmlns:a16="http://schemas.microsoft.com/office/drawing/2014/main" val="4250676357"/>
                  </a:ext>
                </a:extLst>
              </a:tr>
              <a:tr h="450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3.1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200" dirty="0" err="1"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. улучшивших психическое состояние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extLst>
                  <a:ext uri="{0D108BD9-81ED-4DB2-BD59-A6C34878D82A}">
                    <a16:rowId xmlns:a16="http://schemas.microsoft.com/office/drawing/2014/main" val="1646182888"/>
                  </a:ext>
                </a:extLst>
              </a:tr>
              <a:tr h="450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3.2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200" dirty="0" err="1"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. улучшивших физическое состояние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extLst>
                  <a:ext uri="{0D108BD9-81ED-4DB2-BD59-A6C34878D82A}">
                    <a16:rowId xmlns:a16="http://schemas.microsoft.com/office/drawing/2014/main" val="3097630438"/>
                  </a:ext>
                </a:extLst>
              </a:tr>
              <a:tr h="450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3.3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200" dirty="0" err="1"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. повысивших уровень развития, навыков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extLst>
                  <a:ext uri="{0D108BD9-81ED-4DB2-BD59-A6C34878D82A}">
                    <a16:rowId xmlns:a16="http://schemas.microsoft.com/office/drawing/2014/main" val="2108888450"/>
                  </a:ext>
                </a:extLst>
              </a:tr>
              <a:tr h="450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3.4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200" dirty="0" err="1"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. улучшивших детско-родительские отношения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extLst>
                  <a:ext uri="{0D108BD9-81ED-4DB2-BD59-A6C34878D82A}">
                    <a16:rowId xmlns:a16="http://schemas.microsoft.com/office/drawing/2014/main" val="246539995"/>
                  </a:ext>
                </a:extLst>
              </a:tr>
              <a:tr h="450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3.5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200" dirty="0" err="1"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. улучшивших показатели успеваемости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2" marR="59412" marT="0" marB="0" anchor="ctr"/>
                </a:tc>
                <a:extLst>
                  <a:ext uri="{0D108BD9-81ED-4DB2-BD59-A6C34878D82A}">
                    <a16:rowId xmlns:a16="http://schemas.microsoft.com/office/drawing/2014/main" val="282345780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369463" y="476987"/>
            <a:ext cx="2571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Это возможно!!!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3180" y="6309873"/>
            <a:ext cx="1080120" cy="4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4437" y="554074"/>
            <a:ext cx="9288043" cy="82768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Показатели 1-6 – показатели социальных результатов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4437" y="1938010"/>
            <a:ext cx="8729243" cy="42532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4</a:t>
            </a:r>
            <a:r>
              <a:rPr lang="ru-BY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Количество семей, в которых улучшены детско-родительские отношения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4.1. в </a:t>
            </a:r>
            <a:r>
              <a:rPr lang="ru-RU" sz="16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семей, временно поместивших ребенка в ДУ, замещающую семью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4.2. в </a:t>
            </a:r>
            <a:r>
              <a:rPr lang="ru-RU" sz="16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семей, воспитывающих ребенка (детей) с ОВЗ </a:t>
            </a:r>
            <a:endParaRPr lang="ru-BY" sz="1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5</a:t>
            </a:r>
            <a:r>
              <a:rPr lang="ru-BY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Количество </a:t>
            </a: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родителей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которые восстановлены в родительских правах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или отменено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ограничение родительских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прав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5.1. в </a:t>
            </a:r>
            <a:r>
              <a:rPr lang="ru-RU" sz="16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восстановлены в родительских правах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5.2. в </a:t>
            </a:r>
            <a:r>
              <a:rPr lang="ru-RU" sz="16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отменено ограничение родительских прав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BY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</a:t>
            </a:r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(Показатель 5 является суммой 5.1 + 5.2)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6. Количество родителей с зависимостями, у которых наблюдается улучшение       (снижение / прекращение потребления)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6.1. в </a:t>
            </a:r>
            <a:r>
              <a:rPr lang="ru-RU" sz="16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прошедших лечение от алкогольной, наркотической или иной зависимости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6.2. в </a:t>
            </a:r>
            <a:r>
              <a:rPr lang="ru-RU" sz="16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находящихся в ремиссии более 3 месяцев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5"/>
          <a:stretch/>
        </p:blipFill>
        <p:spPr>
          <a:xfrm>
            <a:off x="11102413" y="418111"/>
            <a:ext cx="714546" cy="694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6950" y="6191250"/>
            <a:ext cx="1080120" cy="4624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74491" y="3290951"/>
            <a:ext cx="42225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Только </a:t>
            </a:r>
            <a:r>
              <a:rPr lang="ru-RU" sz="14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родители, в отношении которых отменены решения о лишении или ограничении родительских прав именно благодаря реализации проекта, как результат </a:t>
            </a:r>
            <a:r>
              <a:rPr lang="ru-RU" sz="14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проекта.</a:t>
            </a:r>
            <a:endParaRPr lang="ru-RU" sz="1400" b="1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84" y="538481"/>
            <a:ext cx="10614578" cy="77216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Показатели 7-9 </a:t>
            </a:r>
            <a:r>
              <a:rPr lang="ru-BY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– показатели непосредственных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результатов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83" y="1842760"/>
            <a:ext cx="9377682" cy="481093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7. Количество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семей, получивших поддержку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рамках реализуемого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проекта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7.1 в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детей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7.2 в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родителей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7.3 в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семей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, в отношении которых повышен уровень поддержки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со 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стороны 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окружения 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(родственники, друзья, школы, детские сады, соседи и пр.)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7.4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семей, где у родителя(ей) есть зависимость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7.5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семей, где у родителя(ей) есть инвалидность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7.6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семей, воспитывающих ребенка (детей) с ОВЗ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7.7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многодетных семей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7.8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неполных семей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7.9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семей, временно поместивших ребенка в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ДУ, замещающую семью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7.10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семей, снятых с различных видов учета (СОП, КДН и пр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7.11 в </a:t>
            </a:r>
            <a:r>
              <a:rPr lang="ru-RU" sz="16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опекунских семей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7.12 в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семей, получивших поддержку после случая насилия в семье, жестокого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обращения 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с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ребёнком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7.13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детей, прошедших реабилитацию после случая насилия в семье, жестокого обращения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7.14 </a:t>
            </a:r>
            <a:r>
              <a:rPr lang="en-US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трока  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для ввода собственных формулировок (при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наличии)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5"/>
          <a:stretch/>
        </p:blipFill>
        <p:spPr>
          <a:xfrm>
            <a:off x="11102413" y="418111"/>
            <a:ext cx="714546" cy="694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6950" y="6191250"/>
            <a:ext cx="1080120" cy="4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3458" y="447041"/>
            <a:ext cx="10020382" cy="84327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Показатели 7-9 </a:t>
            </a:r>
            <a:r>
              <a:rPr lang="ru-BY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– показатели непосредственных</a:t>
            </a: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результатов</a:t>
            </a:r>
            <a:endParaRPr lang="ru-R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83458" y="1711008"/>
            <a:ext cx="8912942" cy="4771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BY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8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Количество 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детей в 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ДУ, 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получивших поддержку в рамках реализуемого проекта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8.1 в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детей-подростков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8.2 в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детей с ОВЗ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8.3 в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детей, временно помещенных в ДУ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9. Количество 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выпускников ДУ и замещающих семей, получивших поддержку 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рамках 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реализуемого 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проекта</a:t>
            </a:r>
            <a:endParaRPr lang="ru-RU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6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Показатель </a:t>
            </a:r>
            <a:r>
              <a:rPr lang="ru-RU" sz="2000" cap="all" dirty="0">
                <a:solidFill>
                  <a:srgbClr val="002060"/>
                </a:solidFill>
                <a:latin typeface="Century Gothic" panose="020B0502020202020204" pitchFamily="34" charset="0"/>
              </a:rPr>
              <a:t>10 </a:t>
            </a:r>
            <a:r>
              <a:rPr lang="ru-RU" sz="2000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- контрольный показатель</a:t>
            </a:r>
            <a:endParaRPr lang="ru-BY" sz="2000" cap="all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10. Количество 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отобраний (изъятий), отказов от детей из семей, сопровождаемых в 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рамках 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реализуемого проекта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10.1 в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из кровных семей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10.2 в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детей-подростков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10.3 в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детей с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ОВЗ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10.4 в </a:t>
            </a:r>
            <a:r>
              <a:rPr lang="ru-RU" sz="16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и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з опекунских семей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5"/>
          <a:stretch/>
        </p:blipFill>
        <p:spPr>
          <a:xfrm>
            <a:off x="11102413" y="418111"/>
            <a:ext cx="714546" cy="694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6950" y="6191250"/>
            <a:ext cx="1080120" cy="4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3458" y="507037"/>
            <a:ext cx="10000062" cy="92552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Показатели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11 – 13 </a:t>
            </a:r>
            <a:r>
              <a:rPr lang="ru-BY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-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показатели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распространения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практики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83458" y="1873240"/>
            <a:ext cx="8963742" cy="448692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11. Количество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мероприятий по распространению практики среди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специалистов</a:t>
            </a:r>
            <a:endParaRPr lang="ru-BY" sz="16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12. Количество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специалистов, принявших участие в мероприятиях проекта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12.1 в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служб сопровождения и центров семейного устройства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12.2 в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отделов / органов опеки и попечительства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12.3 в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негосударственных некоммерческих организаций (НКО), деятельность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которых направлена 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на содействие в области профилактики социального сиротства,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семейного 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устройства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12.4 в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детских домов, школ-интернатов и иных учреждений, в которых воспитываются </a:t>
            </a:r>
            <a:r>
              <a:rPr lang="ru-BY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дети 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12.5 в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школ, детских садов, техникумов и иных общеобразовательных учреждений </a:t>
            </a:r>
            <a:endParaRPr lang="ru-BY" sz="1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13. Количество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организаций, специалисты которых приняли участие в мероприятиях </a:t>
            </a:r>
            <a:r>
              <a:rPr lang="ru-BY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распространению практики, познакомились/обучились вашей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практике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5"/>
          <a:stretch/>
        </p:blipFill>
        <p:spPr>
          <a:xfrm>
            <a:off x="11102413" y="418111"/>
            <a:ext cx="714546" cy="694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6950" y="6191250"/>
            <a:ext cx="1080120" cy="4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6950" y="6191250"/>
            <a:ext cx="1080120" cy="46244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5440" y="418111"/>
            <a:ext cx="6197600" cy="688258"/>
          </a:xfrm>
        </p:spPr>
        <p:txBody>
          <a:bodyPr anchor="ctr"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М</a:t>
            </a: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етоды сбора данных</a:t>
            </a:r>
            <a:endParaRPr lang="ru-R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934496140"/>
              </p:ext>
            </p:extLst>
          </p:nvPr>
        </p:nvGraphicFramePr>
        <p:xfrm>
          <a:off x="345440" y="2553382"/>
          <a:ext cx="10756971" cy="3637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097">
                  <a:extLst>
                    <a:ext uri="{9D8B030D-6E8A-4147-A177-3AD203B41FA5}">
                      <a16:colId xmlns:a16="http://schemas.microsoft.com/office/drawing/2014/main" val="963727440"/>
                    </a:ext>
                  </a:extLst>
                </a:gridCol>
                <a:gridCol w="1678706">
                  <a:extLst>
                    <a:ext uri="{9D8B030D-6E8A-4147-A177-3AD203B41FA5}">
                      <a16:colId xmlns:a16="http://schemas.microsoft.com/office/drawing/2014/main" val="3791785591"/>
                    </a:ext>
                  </a:extLst>
                </a:gridCol>
                <a:gridCol w="507306">
                  <a:extLst>
                    <a:ext uri="{9D8B030D-6E8A-4147-A177-3AD203B41FA5}">
                      <a16:colId xmlns:a16="http://schemas.microsoft.com/office/drawing/2014/main" val="1637813345"/>
                    </a:ext>
                  </a:extLst>
                </a:gridCol>
                <a:gridCol w="803369">
                  <a:extLst>
                    <a:ext uri="{9D8B030D-6E8A-4147-A177-3AD203B41FA5}">
                      <a16:colId xmlns:a16="http://schemas.microsoft.com/office/drawing/2014/main" val="272738665"/>
                    </a:ext>
                  </a:extLst>
                </a:gridCol>
                <a:gridCol w="861975">
                  <a:extLst>
                    <a:ext uri="{9D8B030D-6E8A-4147-A177-3AD203B41FA5}">
                      <a16:colId xmlns:a16="http://schemas.microsoft.com/office/drawing/2014/main" val="1621610056"/>
                    </a:ext>
                  </a:extLst>
                </a:gridCol>
                <a:gridCol w="755702">
                  <a:extLst>
                    <a:ext uri="{9D8B030D-6E8A-4147-A177-3AD203B41FA5}">
                      <a16:colId xmlns:a16="http://schemas.microsoft.com/office/drawing/2014/main" val="3416619622"/>
                    </a:ext>
                  </a:extLst>
                </a:gridCol>
                <a:gridCol w="1288767">
                  <a:extLst>
                    <a:ext uri="{9D8B030D-6E8A-4147-A177-3AD203B41FA5}">
                      <a16:colId xmlns:a16="http://schemas.microsoft.com/office/drawing/2014/main" val="1054898503"/>
                    </a:ext>
                  </a:extLst>
                </a:gridCol>
                <a:gridCol w="1382584">
                  <a:extLst>
                    <a:ext uri="{9D8B030D-6E8A-4147-A177-3AD203B41FA5}">
                      <a16:colId xmlns:a16="http://schemas.microsoft.com/office/drawing/2014/main" val="3323190331"/>
                    </a:ext>
                  </a:extLst>
                </a:gridCol>
                <a:gridCol w="1550982">
                  <a:extLst>
                    <a:ext uri="{9D8B030D-6E8A-4147-A177-3AD203B41FA5}">
                      <a16:colId xmlns:a16="http://schemas.microsoft.com/office/drawing/2014/main" val="3307675775"/>
                    </a:ext>
                  </a:extLst>
                </a:gridCol>
                <a:gridCol w="1504483">
                  <a:extLst>
                    <a:ext uri="{9D8B030D-6E8A-4147-A177-3AD203B41FA5}">
                      <a16:colId xmlns:a16="http://schemas.microsoft.com/office/drawing/2014/main" val="3936005285"/>
                    </a:ext>
                  </a:extLst>
                </a:gridCol>
              </a:tblGrid>
              <a:tr h="48629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Показатель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Декабрь 2021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Итого за год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Итого за весь период реализации проекта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Метод сбора данных </a:t>
                      </a:r>
                      <a:endParaRPr lang="ru-RU" sz="140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(выбор </a:t>
                      </a:r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из вариантов 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Метод сбора данных </a:t>
                      </a:r>
                      <a:endParaRPr lang="ru-RU" sz="140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добавить свой)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Комментарии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extLst>
                  <a:ext uri="{0D108BD9-81ED-4DB2-BD59-A6C34878D82A}">
                    <a16:rowId xmlns:a16="http://schemas.microsoft.com/office/drawing/2014/main" val="2797193526"/>
                  </a:ext>
                </a:extLst>
              </a:tr>
              <a:tr h="643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200" b="1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. новых</a:t>
                      </a:r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621568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РЕАЛИЗАЦИЯ </a:t>
                      </a:r>
                      <a:r>
                        <a:rPr lang="ru-RU" sz="160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ПРАКТИКИ</a:t>
                      </a:r>
                      <a:endParaRPr lang="ru-RU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extLst>
                  <a:ext uri="{0D108BD9-81ED-4DB2-BD59-A6C34878D82A}">
                    <a16:rowId xmlns:a16="http://schemas.microsoft.com/office/drawing/2014/main" val="3177437036"/>
                  </a:ext>
                </a:extLst>
              </a:tr>
              <a:tr h="111216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140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.4</a:t>
                      </a:r>
                      <a:endParaRPr lang="ru-R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. улучшивших детско-родительские отношения</a:t>
                      </a:r>
                      <a:endParaRPr lang="ru-R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Опросник</a:t>
                      </a:r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Опросник «Подростки о родителях» </a:t>
                      </a:r>
                    </a:p>
                    <a:p>
                      <a:pPr algn="l" fontAlgn="b"/>
                      <a:r>
                        <a:rPr lang="ru-RU" sz="12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(Л. И. </a:t>
                      </a:r>
                      <a:r>
                        <a:rPr lang="ru-RU" sz="120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Вассерман</a:t>
                      </a:r>
                      <a:r>
                        <a:rPr lang="ru-RU" sz="12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, И. А. </a:t>
                      </a:r>
                      <a:r>
                        <a:rPr lang="ru-RU" sz="120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Горьковая</a:t>
                      </a:r>
                      <a:r>
                        <a:rPr lang="ru-RU" sz="12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, Е. Е. </a:t>
                      </a:r>
                      <a:r>
                        <a:rPr lang="ru-RU" sz="120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Ромицына</a:t>
                      </a:r>
                      <a:r>
                        <a:rPr lang="ru-RU" sz="12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).</a:t>
                      </a:r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extLst>
                  <a:ext uri="{0D108BD9-81ED-4DB2-BD59-A6C34878D82A}">
                    <a16:rowId xmlns:a16="http://schemas.microsoft.com/office/drawing/2014/main" val="1775772156"/>
                  </a:ext>
                </a:extLst>
              </a:tr>
              <a:tr h="1023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140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.5</a:t>
                      </a:r>
                      <a:endParaRPr lang="ru-R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. улучшивших показатели успеваемости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Свой метод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Дневник успеваемости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57" marR="857" marT="1558" marB="0" anchor="ctr"/>
                </a:tc>
                <a:extLst>
                  <a:ext uri="{0D108BD9-81ED-4DB2-BD59-A6C34878D82A}">
                    <a16:rowId xmlns:a16="http://schemas.microsoft.com/office/drawing/2014/main" val="3876880683"/>
                  </a:ext>
                </a:extLst>
              </a:tr>
            </a:tbl>
          </a:graphicData>
        </a:graphic>
      </p:graphicFrame>
      <p:sp>
        <p:nvSpPr>
          <p:cNvPr id="19" name="Текст 18"/>
          <p:cNvSpPr>
            <a:spLocks noGrp="1"/>
          </p:cNvSpPr>
          <p:nvPr>
            <p:ph type="body" sz="half" idx="2"/>
          </p:nvPr>
        </p:nvSpPr>
        <p:spPr>
          <a:xfrm>
            <a:off x="345440" y="1493136"/>
            <a:ext cx="8656320" cy="106024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Для каждого показателя нужно указать метод сбора данных: выбрать его из выпадающего списка или указать свой вариант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Если методика где-то опубликована, то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указываем ее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название в столбце «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Комментарий»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5"/>
          <a:stretch/>
        </p:blipFill>
        <p:spPr>
          <a:xfrm>
            <a:off x="11102413" y="418111"/>
            <a:ext cx="714546" cy="6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680" y="474533"/>
            <a:ext cx="10515600" cy="58191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Подготовка подтверждающих документов</a:t>
            </a:r>
            <a:endParaRPr lang="ru-R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5"/>
          <a:stretch/>
        </p:blipFill>
        <p:spPr>
          <a:xfrm>
            <a:off x="11102413" y="418111"/>
            <a:ext cx="714546" cy="694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6950" y="6191250"/>
            <a:ext cx="1080120" cy="4624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680" y="4690410"/>
            <a:ext cx="4983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BY" sz="16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Подтверждающие документы для показателей социальных результатов должны отражать изменения, происходящие у благополучателей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6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Куратор может рекомендовать </a:t>
            </a:r>
            <a:r>
              <a:rPr lang="ru-RU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поменять и помогает организации подобрать форму подтверждающего документа, если  он не отражает динамику</a:t>
            </a: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endParaRPr lang="ru-RU" sz="1600" i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0680" y="2401857"/>
            <a:ext cx="4983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Подтверждающие документы допускаются в форматах 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pdf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excel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doc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0680" y="3048476"/>
            <a:ext cx="4983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Если в документе - несколько страниц, он сканируется последовательно, по страничке, в один файл формата </a:t>
            </a:r>
            <a:r>
              <a:rPr lang="ru-RU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pdf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0680" y="3977314"/>
            <a:ext cx="4983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Документ должен быть виден целиком и ясно читаем.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74238" y="2401857"/>
            <a:ext cx="59739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Сканы первичных документов содержат персональные данные или результаты психологической диагностики конкретных детей или родителей, поэтому Фондом разработаны аналитические таблицы для отражения социальных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результатов.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08257" y="4311949"/>
            <a:ext cx="60888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Если документы (</a:t>
            </a:r>
            <a:r>
              <a:rPr lang="ru-RU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например, списки регистрации участников мероприятия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) содержат информацию, которая может противоречить законодательству или интересам тех, с кем Вы работаете, такую информацию перед сканированием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закрываем.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343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59" y="366867"/>
            <a:ext cx="10149840" cy="8293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Подтверждающие документ</a:t>
            </a:r>
            <a:r>
              <a:rPr lang="ru-BY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ы для показателей социальных результатов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880140"/>
              </p:ext>
            </p:extLst>
          </p:nvPr>
        </p:nvGraphicFramePr>
        <p:xfrm>
          <a:off x="365759" y="2295208"/>
          <a:ext cx="11399521" cy="388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321">
                  <a:extLst>
                    <a:ext uri="{9D8B030D-6E8A-4147-A177-3AD203B41FA5}">
                      <a16:colId xmlns:a16="http://schemas.microsoft.com/office/drawing/2014/main" val="295110673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619156278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199868882"/>
                    </a:ext>
                  </a:extLst>
                </a:gridCol>
                <a:gridCol w="2458720">
                  <a:extLst>
                    <a:ext uri="{9D8B030D-6E8A-4147-A177-3AD203B41FA5}">
                      <a16:colId xmlns:a16="http://schemas.microsoft.com/office/drawing/2014/main" val="2411293017"/>
                    </a:ext>
                  </a:extLst>
                </a:gridCol>
                <a:gridCol w="1717040">
                  <a:extLst>
                    <a:ext uri="{9D8B030D-6E8A-4147-A177-3AD203B41FA5}">
                      <a16:colId xmlns:a16="http://schemas.microsoft.com/office/drawing/2014/main" val="3804945203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147035433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1303006845"/>
                    </a:ext>
                  </a:extLst>
                </a:gridCol>
              </a:tblGrid>
              <a:tr h="1125853">
                <a:tc>
                  <a:txBody>
                    <a:bodyPr/>
                    <a:lstStyle/>
                    <a:p>
                      <a:pPr algn="ctr"/>
                      <a:r>
                        <a:rPr lang="ru-BY" sz="1400" dirty="0" smtClean="0">
                          <a:latin typeface="Century Gothic" panose="020B0502020202020204" pitchFamily="34" charset="0"/>
                        </a:rPr>
                        <a:t>Параметры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BY" sz="1400" dirty="0" smtClean="0">
                          <a:latin typeface="Century Gothic" panose="020B0502020202020204" pitchFamily="34" charset="0"/>
                        </a:rPr>
                        <a:t>Метод сбора </a:t>
                      </a:r>
                    </a:p>
                    <a:p>
                      <a:pPr algn="ctr"/>
                      <a:r>
                        <a:rPr lang="ru-BY" sz="1400" dirty="0" smtClean="0">
                          <a:latin typeface="Century Gothic" panose="020B0502020202020204" pitchFamily="34" charset="0"/>
                        </a:rPr>
                        <a:t>данных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BY" sz="1400" dirty="0" smtClean="0">
                          <a:latin typeface="Century Gothic" panose="020B0502020202020204" pitchFamily="34" charset="0"/>
                        </a:rPr>
                        <a:t>Дата входящей диагностик</a:t>
                      </a:r>
                      <a:r>
                        <a:rPr lang="ru-RU" sz="1400" dirty="0" smtClean="0">
                          <a:latin typeface="Century Gothic" panose="020B0502020202020204" pitchFamily="34" charset="0"/>
                        </a:rPr>
                        <a:t>и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BY" sz="1400" dirty="0" smtClean="0">
                          <a:latin typeface="Century Gothic" panose="020B0502020202020204" pitchFamily="34" charset="0"/>
                        </a:rPr>
                        <a:t>Результат</a:t>
                      </a:r>
                      <a:r>
                        <a:rPr lang="ru-BY" sz="1400" baseline="0" dirty="0" smtClean="0">
                          <a:latin typeface="Century Gothic" panose="020B0502020202020204" pitchFamily="34" charset="0"/>
                        </a:rPr>
                        <a:t> базового замера</a:t>
                      </a:r>
                    </a:p>
                    <a:p>
                      <a:pPr algn="ctr"/>
                      <a:r>
                        <a:rPr lang="ru-BY" sz="1200" baseline="0" dirty="0" smtClean="0">
                          <a:latin typeface="Century Gothic" panose="020B0502020202020204" pitchFamily="34" charset="0"/>
                        </a:rPr>
                        <a:t>(баллы/уровень/краткая формулировка экспертной оценки)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BY" sz="1400" dirty="0" smtClean="0">
                          <a:latin typeface="Century Gothic" panose="020B0502020202020204" pitchFamily="34" charset="0"/>
                        </a:rPr>
                        <a:t>Дата промежуточной/</a:t>
                      </a:r>
                      <a:r>
                        <a:rPr lang="ru-RU" sz="1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BY" sz="1400" dirty="0" smtClean="0">
                          <a:latin typeface="Century Gothic" panose="020B0502020202020204" pitchFamily="34" charset="0"/>
                        </a:rPr>
                        <a:t>итоговой диагностики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BY" sz="1400" dirty="0" smtClean="0">
                          <a:latin typeface="Century Gothic" panose="020B0502020202020204" pitchFamily="34" charset="0"/>
                        </a:rPr>
                        <a:t>Результат повторного</a:t>
                      </a:r>
                      <a:r>
                        <a:rPr lang="ru-BY" sz="1400" baseline="0" dirty="0" smtClean="0">
                          <a:latin typeface="Century Gothic" panose="020B0502020202020204" pitchFamily="34" charset="0"/>
                        </a:rPr>
                        <a:t> замера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BY" sz="1400" dirty="0" smtClean="0">
                          <a:latin typeface="Century Gothic" panose="020B0502020202020204" pitchFamily="34" charset="0"/>
                        </a:rPr>
                        <a:t>Отметка о положительной динамике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408475"/>
                  </a:ext>
                </a:extLst>
              </a:tr>
              <a:tr h="1333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BY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Эмоцион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ru-BY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 состояние</a:t>
                      </a:r>
                      <a:endParaRPr lang="ru-RU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BY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Тест Люшера</a:t>
                      </a:r>
                    </a:p>
                    <a:p>
                      <a:pPr algn="ctr"/>
                      <a:r>
                        <a:rPr lang="ru-BY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проективные методики</a:t>
                      </a:r>
                    </a:p>
                    <a:p>
                      <a:pPr algn="ctr"/>
                      <a:r>
                        <a:rPr lang="ru-BY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”Дерево” “Несуществующее животное”</a:t>
                      </a:r>
                      <a:endParaRPr lang="ru-RU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BY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17.0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r>
                        <a:rPr lang="ru-BY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.202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ru-BY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BY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20.0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r>
                        <a:rPr lang="ru-BY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.202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ru-BY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ru-BY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BY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Диагностируется стресс и эмоциональное напряжение. На момент диагностики у мальчика присутствуют переживания в связи со смертью матери.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BY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10.12.202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BY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Мальчик испытывает преимущественно положительный эмоциональный фон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BY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Положительная динамика наблюдается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008774"/>
                  </a:ext>
                </a:extLst>
              </a:tr>
              <a:tr h="1386033">
                <a:tc>
                  <a:txBody>
                    <a:bodyPr/>
                    <a:lstStyle/>
                    <a:p>
                      <a:pPr algn="ctr"/>
                      <a:r>
                        <a:rPr lang="ru-BY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Дестко-родительские отношения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BY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“Семейная социограмма”</a:t>
                      </a:r>
                    </a:p>
                    <a:p>
                      <a:pPr algn="ctr"/>
                      <a:r>
                        <a:rPr lang="ru-BY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Цветовой тест отношений</a:t>
                      </a:r>
                    </a:p>
                    <a:p>
                      <a:pPr algn="ctr"/>
                      <a:r>
                        <a:rPr lang="ru-BY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“Рисунок семьи”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BY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17.0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r>
                        <a:rPr lang="ru-BY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.202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ru-BY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BY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20.0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r>
                        <a:rPr lang="ru-BY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.202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BY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Психологическая атмосфера в семье на момент диагностики</a:t>
                      </a:r>
                      <a:r>
                        <a:rPr lang="ru-BY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 напряжена. Ребенок переживает утрату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BY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10.12.202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BY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Психологическая атмосфера в семье устойчиво -благоприятная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Положительная динамика наблюдается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0463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65758" y="1365487"/>
            <a:ext cx="9306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BY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Пример аналитической таблицы для показателей по улучшению благополучия </a:t>
            </a:r>
            <a:r>
              <a:rPr lang="ru-BY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детей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758" y="1899143"/>
            <a:ext cx="5019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Имя ребенка: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Алексей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     Возраст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15 лет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5"/>
          <a:stretch/>
        </p:blipFill>
        <p:spPr>
          <a:xfrm>
            <a:off x="11102413" y="418111"/>
            <a:ext cx="714546" cy="694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6950" y="6191250"/>
            <a:ext cx="1080120" cy="4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923" y="365125"/>
            <a:ext cx="10645877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Таблица для всех показателей, связанных с количеством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благополучателей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(может модифицироваться)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344467"/>
              </p:ext>
            </p:extLst>
          </p:nvPr>
        </p:nvGraphicFramePr>
        <p:xfrm>
          <a:off x="334295" y="1602659"/>
          <a:ext cx="11661060" cy="4521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022">
                  <a:extLst>
                    <a:ext uri="{9D8B030D-6E8A-4147-A177-3AD203B41FA5}">
                      <a16:colId xmlns:a16="http://schemas.microsoft.com/office/drawing/2014/main" val="61926094"/>
                    </a:ext>
                  </a:extLst>
                </a:gridCol>
                <a:gridCol w="911484">
                  <a:extLst>
                    <a:ext uri="{9D8B030D-6E8A-4147-A177-3AD203B41FA5}">
                      <a16:colId xmlns:a16="http://schemas.microsoft.com/office/drawing/2014/main" val="1442061401"/>
                    </a:ext>
                  </a:extLst>
                </a:gridCol>
                <a:gridCol w="1353507">
                  <a:extLst>
                    <a:ext uri="{9D8B030D-6E8A-4147-A177-3AD203B41FA5}">
                      <a16:colId xmlns:a16="http://schemas.microsoft.com/office/drawing/2014/main" val="825042951"/>
                    </a:ext>
                  </a:extLst>
                </a:gridCol>
                <a:gridCol w="897005">
                  <a:extLst>
                    <a:ext uri="{9D8B030D-6E8A-4147-A177-3AD203B41FA5}">
                      <a16:colId xmlns:a16="http://schemas.microsoft.com/office/drawing/2014/main" val="2662641335"/>
                    </a:ext>
                  </a:extLst>
                </a:gridCol>
                <a:gridCol w="652366">
                  <a:extLst>
                    <a:ext uri="{9D8B030D-6E8A-4147-A177-3AD203B41FA5}">
                      <a16:colId xmlns:a16="http://schemas.microsoft.com/office/drawing/2014/main" val="442112894"/>
                    </a:ext>
                  </a:extLst>
                </a:gridCol>
                <a:gridCol w="762872">
                  <a:extLst>
                    <a:ext uri="{9D8B030D-6E8A-4147-A177-3AD203B41FA5}">
                      <a16:colId xmlns:a16="http://schemas.microsoft.com/office/drawing/2014/main" val="1166836062"/>
                    </a:ext>
                  </a:extLst>
                </a:gridCol>
                <a:gridCol w="1109634">
                  <a:extLst>
                    <a:ext uri="{9D8B030D-6E8A-4147-A177-3AD203B41FA5}">
                      <a16:colId xmlns:a16="http://schemas.microsoft.com/office/drawing/2014/main" val="334878689"/>
                    </a:ext>
                  </a:extLst>
                </a:gridCol>
                <a:gridCol w="873863">
                  <a:extLst>
                    <a:ext uri="{9D8B030D-6E8A-4147-A177-3AD203B41FA5}">
                      <a16:colId xmlns:a16="http://schemas.microsoft.com/office/drawing/2014/main" val="1225610391"/>
                    </a:ext>
                  </a:extLst>
                </a:gridCol>
                <a:gridCol w="1086288">
                  <a:extLst>
                    <a:ext uri="{9D8B030D-6E8A-4147-A177-3AD203B41FA5}">
                      <a16:colId xmlns:a16="http://schemas.microsoft.com/office/drawing/2014/main" val="3138980063"/>
                    </a:ext>
                  </a:extLst>
                </a:gridCol>
                <a:gridCol w="897005">
                  <a:extLst>
                    <a:ext uri="{9D8B030D-6E8A-4147-A177-3AD203B41FA5}">
                      <a16:colId xmlns:a16="http://schemas.microsoft.com/office/drawing/2014/main" val="685195055"/>
                    </a:ext>
                  </a:extLst>
                </a:gridCol>
                <a:gridCol w="897005">
                  <a:extLst>
                    <a:ext uri="{9D8B030D-6E8A-4147-A177-3AD203B41FA5}">
                      <a16:colId xmlns:a16="http://schemas.microsoft.com/office/drawing/2014/main" val="1657776619"/>
                    </a:ext>
                  </a:extLst>
                </a:gridCol>
                <a:gridCol w="842890">
                  <a:extLst>
                    <a:ext uri="{9D8B030D-6E8A-4147-A177-3AD203B41FA5}">
                      <a16:colId xmlns:a16="http://schemas.microsoft.com/office/drawing/2014/main" val="3697652417"/>
                    </a:ext>
                  </a:extLst>
                </a:gridCol>
                <a:gridCol w="951119">
                  <a:extLst>
                    <a:ext uri="{9D8B030D-6E8A-4147-A177-3AD203B41FA5}">
                      <a16:colId xmlns:a16="http://schemas.microsoft.com/office/drawing/2014/main" val="552277693"/>
                    </a:ext>
                  </a:extLst>
                </a:gridCol>
              </a:tblGrid>
              <a:tr h="79641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Количество оказанных услуг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91043"/>
                  </a:ext>
                </a:extLst>
              </a:tr>
              <a:tr h="1538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Семья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Кол-во родителей, получающих помощь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Кол-во детей, получающих помощь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из них с ОВЗ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из них подростков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Из них </a:t>
                      </a:r>
                      <a:r>
                        <a:rPr lang="ru-RU" sz="16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сиблингов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Дата приема в проект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Дата выхода из проекта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Услуга №1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Услуга №2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Услуга №3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Новые </a:t>
                      </a:r>
                      <a:r>
                        <a:rPr lang="ru-RU" sz="1600" b="1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благопо</a:t>
                      </a:r>
                      <a:endParaRPr lang="ru-RU" sz="16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лучатели</a:t>
                      </a:r>
                      <a:endParaRPr lang="ru-RU" sz="16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да / нет)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5869664"/>
                  </a:ext>
                </a:extLst>
              </a:tr>
              <a:tr h="72893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548715"/>
                  </a:ext>
                </a:extLst>
              </a:tr>
              <a:tr h="72893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413818"/>
                  </a:ext>
                </a:extLst>
              </a:tr>
              <a:tr h="72893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325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03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923" y="365125"/>
            <a:ext cx="10645877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Таблица для всех показателей,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связанных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распространением практики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может модифицироваться)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427100"/>
              </p:ext>
            </p:extLst>
          </p:nvPr>
        </p:nvGraphicFramePr>
        <p:xfrm>
          <a:off x="285131" y="1690689"/>
          <a:ext cx="11710224" cy="4739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889">
                  <a:extLst>
                    <a:ext uri="{9D8B030D-6E8A-4147-A177-3AD203B41FA5}">
                      <a16:colId xmlns:a16="http://schemas.microsoft.com/office/drawing/2014/main" val="3072999421"/>
                    </a:ext>
                  </a:extLst>
                </a:gridCol>
                <a:gridCol w="731889">
                  <a:extLst>
                    <a:ext uri="{9D8B030D-6E8A-4147-A177-3AD203B41FA5}">
                      <a16:colId xmlns:a16="http://schemas.microsoft.com/office/drawing/2014/main" val="2090961762"/>
                    </a:ext>
                  </a:extLst>
                </a:gridCol>
                <a:gridCol w="731889">
                  <a:extLst>
                    <a:ext uri="{9D8B030D-6E8A-4147-A177-3AD203B41FA5}">
                      <a16:colId xmlns:a16="http://schemas.microsoft.com/office/drawing/2014/main" val="4182253386"/>
                    </a:ext>
                  </a:extLst>
                </a:gridCol>
                <a:gridCol w="557370">
                  <a:extLst>
                    <a:ext uri="{9D8B030D-6E8A-4147-A177-3AD203B41FA5}">
                      <a16:colId xmlns:a16="http://schemas.microsoft.com/office/drawing/2014/main" val="3713698641"/>
                    </a:ext>
                  </a:extLst>
                </a:gridCol>
                <a:gridCol w="906408">
                  <a:extLst>
                    <a:ext uri="{9D8B030D-6E8A-4147-A177-3AD203B41FA5}">
                      <a16:colId xmlns:a16="http://schemas.microsoft.com/office/drawing/2014/main" val="170234210"/>
                    </a:ext>
                  </a:extLst>
                </a:gridCol>
                <a:gridCol w="731889">
                  <a:extLst>
                    <a:ext uri="{9D8B030D-6E8A-4147-A177-3AD203B41FA5}">
                      <a16:colId xmlns:a16="http://schemas.microsoft.com/office/drawing/2014/main" val="3098038417"/>
                    </a:ext>
                  </a:extLst>
                </a:gridCol>
                <a:gridCol w="731889">
                  <a:extLst>
                    <a:ext uri="{9D8B030D-6E8A-4147-A177-3AD203B41FA5}">
                      <a16:colId xmlns:a16="http://schemas.microsoft.com/office/drawing/2014/main" val="1799594803"/>
                    </a:ext>
                  </a:extLst>
                </a:gridCol>
                <a:gridCol w="731889">
                  <a:extLst>
                    <a:ext uri="{9D8B030D-6E8A-4147-A177-3AD203B41FA5}">
                      <a16:colId xmlns:a16="http://schemas.microsoft.com/office/drawing/2014/main" val="2690763164"/>
                    </a:ext>
                  </a:extLst>
                </a:gridCol>
                <a:gridCol w="731889">
                  <a:extLst>
                    <a:ext uri="{9D8B030D-6E8A-4147-A177-3AD203B41FA5}">
                      <a16:colId xmlns:a16="http://schemas.microsoft.com/office/drawing/2014/main" val="1566614213"/>
                    </a:ext>
                  </a:extLst>
                </a:gridCol>
                <a:gridCol w="731889">
                  <a:extLst>
                    <a:ext uri="{9D8B030D-6E8A-4147-A177-3AD203B41FA5}">
                      <a16:colId xmlns:a16="http://schemas.microsoft.com/office/drawing/2014/main" val="779254345"/>
                    </a:ext>
                  </a:extLst>
                </a:gridCol>
                <a:gridCol w="731889">
                  <a:extLst>
                    <a:ext uri="{9D8B030D-6E8A-4147-A177-3AD203B41FA5}">
                      <a16:colId xmlns:a16="http://schemas.microsoft.com/office/drawing/2014/main" val="1993053213"/>
                    </a:ext>
                  </a:extLst>
                </a:gridCol>
                <a:gridCol w="731889">
                  <a:extLst>
                    <a:ext uri="{9D8B030D-6E8A-4147-A177-3AD203B41FA5}">
                      <a16:colId xmlns:a16="http://schemas.microsoft.com/office/drawing/2014/main" val="2089151672"/>
                    </a:ext>
                  </a:extLst>
                </a:gridCol>
                <a:gridCol w="731889">
                  <a:extLst>
                    <a:ext uri="{9D8B030D-6E8A-4147-A177-3AD203B41FA5}">
                      <a16:colId xmlns:a16="http://schemas.microsoft.com/office/drawing/2014/main" val="966787150"/>
                    </a:ext>
                  </a:extLst>
                </a:gridCol>
                <a:gridCol w="731889">
                  <a:extLst>
                    <a:ext uri="{9D8B030D-6E8A-4147-A177-3AD203B41FA5}">
                      <a16:colId xmlns:a16="http://schemas.microsoft.com/office/drawing/2014/main" val="4111068252"/>
                    </a:ext>
                  </a:extLst>
                </a:gridCol>
                <a:gridCol w="696862">
                  <a:extLst>
                    <a:ext uri="{9D8B030D-6E8A-4147-A177-3AD203B41FA5}">
                      <a16:colId xmlns:a16="http://schemas.microsoft.com/office/drawing/2014/main" val="2348364523"/>
                    </a:ext>
                  </a:extLst>
                </a:gridCol>
                <a:gridCol w="766916">
                  <a:extLst>
                    <a:ext uri="{9D8B030D-6E8A-4147-A177-3AD203B41FA5}">
                      <a16:colId xmlns:a16="http://schemas.microsoft.com/office/drawing/2014/main" val="3122838354"/>
                    </a:ext>
                  </a:extLst>
                </a:gridCol>
              </a:tblGrid>
              <a:tr h="22560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Кол-во </a:t>
                      </a:r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специалистов</a:t>
                      </a: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ФИО</a:t>
                      </a: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Телефон</a:t>
                      </a: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E-mail</a:t>
                      </a:r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</a:t>
                      </a: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Кол-во </a:t>
                      </a:r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организаций</a:t>
                      </a: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12.1 </a:t>
                      </a:r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служб сопровождения и центров семейного устройства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12.2  </a:t>
                      </a:r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отделов / органов опеки и </a:t>
                      </a:r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попечительства</a:t>
                      </a: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12.3 </a:t>
                      </a:r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некоммерческих организаций (НКО</a:t>
                      </a:r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12.4 </a:t>
                      </a:r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детских домов, школ-интернатов и иных </a:t>
                      </a:r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учреждений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12.5 </a:t>
                      </a:r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школ и иных общеобразовательных </a:t>
                      </a:r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учреждений</a:t>
                      </a: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12.6 </a:t>
                      </a:r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ассоциаций, сообществ приёмных </a:t>
                      </a:r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родителей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Меро</a:t>
                      </a:r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приятие 1</a:t>
                      </a: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Меро</a:t>
                      </a:r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приятие 2</a:t>
                      </a: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Меро</a:t>
                      </a:r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приятие 3</a:t>
                      </a: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435315"/>
                  </a:ext>
                </a:extLst>
              </a:tr>
              <a:tr h="6208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Иванов И.И.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АНО "Ромашка"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03854417"/>
                  </a:ext>
                </a:extLst>
              </a:tr>
              <a:tr h="6208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Петров П.П.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АНО "Ромашка"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30887737"/>
                  </a:ext>
                </a:extLst>
              </a:tr>
              <a:tr h="6208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023411"/>
                  </a:ext>
                </a:extLst>
              </a:tr>
              <a:tr h="6208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514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2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808" y="276225"/>
            <a:ext cx="4352925" cy="6594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 чего начинаем?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33861" y="0"/>
            <a:ext cx="4658139" cy="687766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endParaRPr lang="ru-RU" sz="2600" dirty="0" smtClean="0">
              <a:solidFill>
                <a:srgbClr val="00206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600" dirty="0" smtClean="0">
              <a:solidFill>
                <a:srgbClr val="00206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1091381"/>
            <a:ext cx="7412640" cy="5099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5"/>
          <a:stretch/>
        </p:blipFill>
        <p:spPr>
          <a:xfrm>
            <a:off x="11092474" y="276225"/>
            <a:ext cx="714546" cy="6947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55054" y="1438284"/>
            <a:ext cx="441575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Получено письмо от Фонда с информацией, что на портале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личных кабинетах организаций размещена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форма </a:t>
            </a:r>
            <a:r>
              <a:rPr lang="ru-RU" sz="1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МиО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на 2021 год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 личном кабинете, где заполняли заявки на Конкурс, выбираем в меню слева Мастер отчёта и далее кликнем по кнопке в правом верхнем углу “Добавить новый” (</a:t>
            </a:r>
            <a:r>
              <a:rPr lang="ru-RU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стр.12 технической инструкции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Открываем Мастер мониторингового отчета на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2021год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808" y="6299090"/>
            <a:ext cx="443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4"/>
              </a:rPr>
              <a:t>http://deti.timchenkofoundation.org/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6950" y="6191250"/>
            <a:ext cx="1080120" cy="4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55" y="483304"/>
            <a:ext cx="9304526" cy="8960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Подтверждающие документы для показателей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непосредственных результатов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77954" y="2489928"/>
            <a:ext cx="7861806" cy="779612"/>
          </a:xfrm>
        </p:spPr>
        <p:txBody>
          <a:bodyPr anchor="ctr">
            <a:no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Тема: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Дата: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3434507"/>
              </p:ext>
            </p:extLst>
          </p:nvPr>
        </p:nvGraphicFramePr>
        <p:xfrm>
          <a:off x="377954" y="3330336"/>
          <a:ext cx="10422126" cy="2624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882">
                  <a:extLst>
                    <a:ext uri="{9D8B030D-6E8A-4147-A177-3AD203B41FA5}">
                      <a16:colId xmlns:a16="http://schemas.microsoft.com/office/drawing/2014/main" val="3424140890"/>
                    </a:ext>
                  </a:extLst>
                </a:gridCol>
                <a:gridCol w="2461810">
                  <a:extLst>
                    <a:ext uri="{9D8B030D-6E8A-4147-A177-3AD203B41FA5}">
                      <a16:colId xmlns:a16="http://schemas.microsoft.com/office/drawing/2014/main" val="2855610718"/>
                    </a:ext>
                  </a:extLst>
                </a:gridCol>
                <a:gridCol w="2607585">
                  <a:extLst>
                    <a:ext uri="{9D8B030D-6E8A-4147-A177-3AD203B41FA5}">
                      <a16:colId xmlns:a16="http://schemas.microsoft.com/office/drawing/2014/main" val="1109723019"/>
                    </a:ext>
                  </a:extLst>
                </a:gridCol>
                <a:gridCol w="2241190">
                  <a:extLst>
                    <a:ext uri="{9D8B030D-6E8A-4147-A177-3AD203B41FA5}">
                      <a16:colId xmlns:a16="http://schemas.microsoft.com/office/drawing/2014/main" val="3028895223"/>
                    </a:ext>
                  </a:extLst>
                </a:gridCol>
                <a:gridCol w="1927659">
                  <a:extLst>
                    <a:ext uri="{9D8B030D-6E8A-4147-A177-3AD203B41FA5}">
                      <a16:colId xmlns:a16="http://schemas.microsoft.com/office/drawing/2014/main" val="1346690751"/>
                    </a:ext>
                  </a:extLst>
                </a:gridCol>
              </a:tblGrid>
              <a:tr h="5671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anose="020B0502020202020204" pitchFamily="34" charset="0"/>
                        </a:rPr>
                        <a:t>№ п/п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anose="020B0502020202020204" pitchFamily="34" charset="0"/>
                        </a:rPr>
                        <a:t>ФИО</a:t>
                      </a:r>
                      <a:r>
                        <a:rPr lang="ru-RU" sz="1400" baseline="0" dirty="0" smtClean="0">
                          <a:latin typeface="Century Gothic" panose="020B0502020202020204" pitchFamily="34" charset="0"/>
                        </a:rPr>
                        <a:t> специалиста</a:t>
                      </a:r>
                      <a:endParaRPr lang="ru-RU" sz="1400" dirty="0" smtClean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anose="020B0502020202020204" pitchFamily="34" charset="0"/>
                        </a:rPr>
                        <a:t>Территория/МО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anose="020B0502020202020204" pitchFamily="34" charset="0"/>
                        </a:rPr>
                        <a:t>Место работы/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entury Gothic" panose="020B0502020202020204" pitchFamily="34" charset="0"/>
                        </a:rPr>
                        <a:t>должность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Подпись</a:t>
                      </a:r>
                      <a:endParaRPr lang="ru-RU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9974917"/>
                  </a:ext>
                </a:extLst>
              </a:tr>
              <a:tr h="514315">
                <a:tc>
                  <a:txBody>
                    <a:bodyPr/>
                    <a:lstStyle/>
                    <a:p>
                      <a:endParaRPr lang="ru-RU" sz="16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68815"/>
                  </a:ext>
                </a:extLst>
              </a:tr>
              <a:tr h="514315">
                <a:tc>
                  <a:txBody>
                    <a:bodyPr/>
                    <a:lstStyle/>
                    <a:p>
                      <a:endParaRPr lang="ru-RU" sz="16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300308"/>
                  </a:ext>
                </a:extLst>
              </a:tr>
              <a:tr h="514315">
                <a:tc>
                  <a:txBody>
                    <a:bodyPr/>
                    <a:lstStyle/>
                    <a:p>
                      <a:endParaRPr lang="ru-RU" sz="16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3728172"/>
                  </a:ext>
                </a:extLst>
              </a:tr>
              <a:tr h="514315">
                <a:tc>
                  <a:txBody>
                    <a:bodyPr/>
                    <a:lstStyle/>
                    <a:p>
                      <a:endParaRPr lang="ru-RU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88706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77954" y="1505802"/>
            <a:ext cx="7861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Список регистрации участников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семинара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показателю «Количество специалистов, принявших участие в мероприятиях проекта»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5"/>
          <a:stretch/>
        </p:blipFill>
        <p:spPr>
          <a:xfrm>
            <a:off x="11102413" y="418111"/>
            <a:ext cx="714546" cy="6947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6950" y="6191250"/>
            <a:ext cx="1080120" cy="4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54" y="440215"/>
            <a:ext cx="8853706" cy="10837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Подтверждающие документы для показателей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непосредственных результатов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058124"/>
              </p:ext>
            </p:extLst>
          </p:nvPr>
        </p:nvGraphicFramePr>
        <p:xfrm>
          <a:off x="300454" y="2723674"/>
          <a:ext cx="11261626" cy="294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376">
                  <a:extLst>
                    <a:ext uri="{9D8B030D-6E8A-4147-A177-3AD203B41FA5}">
                      <a16:colId xmlns:a16="http://schemas.microsoft.com/office/drawing/2014/main" val="3857356056"/>
                    </a:ext>
                  </a:extLst>
                </a:gridCol>
                <a:gridCol w="627433">
                  <a:extLst>
                    <a:ext uri="{9D8B030D-6E8A-4147-A177-3AD203B41FA5}">
                      <a16:colId xmlns:a16="http://schemas.microsoft.com/office/drawing/2014/main" val="2765956328"/>
                    </a:ext>
                  </a:extLst>
                </a:gridCol>
                <a:gridCol w="803899">
                  <a:extLst>
                    <a:ext uri="{9D8B030D-6E8A-4147-A177-3AD203B41FA5}">
                      <a16:colId xmlns:a16="http://schemas.microsoft.com/office/drawing/2014/main" val="2328655233"/>
                    </a:ext>
                  </a:extLst>
                </a:gridCol>
                <a:gridCol w="1166634">
                  <a:extLst>
                    <a:ext uri="{9D8B030D-6E8A-4147-A177-3AD203B41FA5}">
                      <a16:colId xmlns:a16="http://schemas.microsoft.com/office/drawing/2014/main" val="1051682270"/>
                    </a:ext>
                  </a:extLst>
                </a:gridCol>
                <a:gridCol w="990168">
                  <a:extLst>
                    <a:ext uri="{9D8B030D-6E8A-4147-A177-3AD203B41FA5}">
                      <a16:colId xmlns:a16="http://schemas.microsoft.com/office/drawing/2014/main" val="2578752668"/>
                    </a:ext>
                  </a:extLst>
                </a:gridCol>
                <a:gridCol w="839276">
                  <a:extLst>
                    <a:ext uri="{9D8B030D-6E8A-4147-A177-3AD203B41FA5}">
                      <a16:colId xmlns:a16="http://schemas.microsoft.com/office/drawing/2014/main" val="2416497793"/>
                    </a:ext>
                  </a:extLst>
                </a:gridCol>
                <a:gridCol w="935184">
                  <a:extLst>
                    <a:ext uri="{9D8B030D-6E8A-4147-A177-3AD203B41FA5}">
                      <a16:colId xmlns:a16="http://schemas.microsoft.com/office/drawing/2014/main" val="184931821"/>
                    </a:ext>
                  </a:extLst>
                </a:gridCol>
                <a:gridCol w="887230">
                  <a:extLst>
                    <a:ext uri="{9D8B030D-6E8A-4147-A177-3AD203B41FA5}">
                      <a16:colId xmlns:a16="http://schemas.microsoft.com/office/drawing/2014/main" val="1121154426"/>
                    </a:ext>
                  </a:extLst>
                </a:gridCol>
                <a:gridCol w="887230">
                  <a:extLst>
                    <a:ext uri="{9D8B030D-6E8A-4147-A177-3AD203B41FA5}">
                      <a16:colId xmlns:a16="http://schemas.microsoft.com/office/drawing/2014/main" val="187073534"/>
                    </a:ext>
                  </a:extLst>
                </a:gridCol>
                <a:gridCol w="887230">
                  <a:extLst>
                    <a:ext uri="{9D8B030D-6E8A-4147-A177-3AD203B41FA5}">
                      <a16:colId xmlns:a16="http://schemas.microsoft.com/office/drawing/2014/main" val="2148175399"/>
                    </a:ext>
                  </a:extLst>
                </a:gridCol>
                <a:gridCol w="887230">
                  <a:extLst>
                    <a:ext uri="{9D8B030D-6E8A-4147-A177-3AD203B41FA5}">
                      <a16:colId xmlns:a16="http://schemas.microsoft.com/office/drawing/2014/main" val="1260480563"/>
                    </a:ext>
                  </a:extLst>
                </a:gridCol>
                <a:gridCol w="887230">
                  <a:extLst>
                    <a:ext uri="{9D8B030D-6E8A-4147-A177-3AD203B41FA5}">
                      <a16:colId xmlns:a16="http://schemas.microsoft.com/office/drawing/2014/main" val="1110231143"/>
                    </a:ext>
                  </a:extLst>
                </a:gridCol>
                <a:gridCol w="968506">
                  <a:extLst>
                    <a:ext uri="{9D8B030D-6E8A-4147-A177-3AD203B41FA5}">
                      <a16:colId xmlns:a16="http://schemas.microsoft.com/office/drawing/2014/main" val="169524391"/>
                    </a:ext>
                  </a:extLst>
                </a:gridCol>
              </a:tblGrid>
              <a:tr h="123872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Код семьи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Кол-во </a:t>
                      </a:r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родителей, </a:t>
                      </a:r>
                      <a:r>
                        <a:rPr lang="ru-RU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получивших поддержку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Кол-во </a:t>
                      </a:r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детей, </a:t>
                      </a:r>
                      <a:r>
                        <a:rPr lang="ru-RU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получивших поддержку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из них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с ОВЗ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из </a:t>
                      </a:r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них подростков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из </a:t>
                      </a:r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них </a:t>
                      </a:r>
                      <a:r>
                        <a:rPr lang="ru-RU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сиблингов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Дата </a:t>
                      </a:r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приема в проект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Дата </a:t>
                      </a:r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выхода из </a:t>
                      </a:r>
                      <a:r>
                        <a:rPr lang="ru-RU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проекта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Консуль-тации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Занятия</a:t>
                      </a:r>
                      <a:r>
                        <a:rPr lang="ru-RU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 «Семейная школа»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Новые благо-получатели </a:t>
                      </a:r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(да/нет)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32410888"/>
                  </a:ext>
                </a:extLst>
              </a:tr>
              <a:tr h="3281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ru-RU" sz="13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В-1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мать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Е.А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ru-RU" sz="13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ru-RU" sz="13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ru-RU" sz="13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30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t"/>
                      <a:endParaRPr lang="ru-RU" sz="130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05.08.21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да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978213310"/>
                  </a:ext>
                </a:extLst>
              </a:tr>
              <a:tr h="328145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отец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В.Л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entury Gothic" panose="020B0502020202020204" pitchFamily="34" charset="0"/>
                        </a:rPr>
                        <a:t>-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да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910931253"/>
                  </a:ext>
                </a:extLst>
              </a:tr>
              <a:tr h="287379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И.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entury Gothic" panose="020B0502020202020204" pitchFamily="34" charset="0"/>
                        </a:rPr>
                        <a:t>-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да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655024320"/>
                  </a:ext>
                </a:extLst>
              </a:tr>
              <a:tr h="32814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Б-4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entury Gothic" panose="020B0502020202020204" pitchFamily="34" charset="0"/>
                        </a:rPr>
                        <a:t>мать </a:t>
                      </a:r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В.А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ru-RU" sz="13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ru-RU" sz="13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ru-RU" sz="13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05.08.21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да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61337368"/>
                  </a:ext>
                </a:extLst>
              </a:tr>
              <a:tr h="287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Н.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300" b="1" i="0" u="none" strike="noStrike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300" b="1" i="0" u="none" strike="noStrike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300" b="1" i="0" u="none" strike="noStrike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300" b="1" i="0" u="none" strike="noStrike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да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06087932"/>
                  </a:ext>
                </a:extLst>
              </a:tr>
            </a:tbl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300454" y="1869282"/>
            <a:ext cx="10863262" cy="7418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Сводная таблица учета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семей, получивших поддержку в рамках проекта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5"/>
          <a:stretch/>
        </p:blipFill>
        <p:spPr>
          <a:xfrm>
            <a:off x="11102413" y="418111"/>
            <a:ext cx="714546" cy="6947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6950" y="6191250"/>
            <a:ext cx="1080120" cy="4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Ежемесячная проверка мониторингового отчета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91710"/>
              </p:ext>
            </p:extLst>
          </p:nvPr>
        </p:nvGraphicFramePr>
        <p:xfrm>
          <a:off x="1190903" y="1936955"/>
          <a:ext cx="9604375" cy="4611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95278" y="6228196"/>
            <a:ext cx="1080120" cy="4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1181" cy="132556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Ежемесячная проверка мониторингового отчета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Корректное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оформление подтверждающих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7268" y="2235144"/>
            <a:ext cx="6573906" cy="34485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Название таблицы/списков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;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Дата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оказания услуг/проведения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мероприятия;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Визуальное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выделение новых участников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проекта;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Итоговая строка в таблицах;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Зашифрованные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личные данные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благополучателей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;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Подпись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специалиста/печать организации.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800" dirty="0"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95278" y="6228196"/>
            <a:ext cx="1080120" cy="4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435" y="1282191"/>
            <a:ext cx="4356341" cy="79565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>
              <a:lnSpc>
                <a:spcPct val="112000"/>
              </a:lnSpc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Georgia"/>
                <a:cs typeface="Georgia"/>
                <a:sym typeface="Georgia"/>
              </a:rPr>
              <a:t>СПАСИБО!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0435" y="2077847"/>
            <a:ext cx="6721712" cy="5354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2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Georgia"/>
                <a:cs typeface="Georgia"/>
                <a:sym typeface="Georgia"/>
              </a:rPr>
              <a:t>У нас все обязательно получится!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Georgia"/>
                <a:cs typeface="Georgia"/>
                <a:sym typeface="Wingdings" panose="05000000000000000000" pitchFamily="2" charset="2"/>
              </a:rPr>
              <a:t>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0434" y="2945108"/>
            <a:ext cx="5865805" cy="126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2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Georgia"/>
                <a:cs typeface="Georgia"/>
                <a:sym typeface="Georgia"/>
              </a:rPr>
              <a:t>Инна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Georgia"/>
                <a:cs typeface="Georgia"/>
                <a:sym typeface="Georgia"/>
              </a:rPr>
              <a:t>Голеня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Georgia"/>
              <a:cs typeface="Georgia"/>
              <a:sym typeface="Georgia"/>
            </a:endParaRPr>
          </a:p>
          <a:p>
            <a:pPr lvl="0">
              <a:lnSpc>
                <a:spcPct val="112000"/>
              </a:lnSpc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Georgia"/>
                <a:cs typeface="Georgia"/>
                <a:sym typeface="Georgia"/>
              </a:rPr>
              <a:t>эксперт Благотворительного фонда «Ключ» </a:t>
            </a:r>
          </a:p>
          <a:p>
            <a:pPr lvl="0">
              <a:lnSpc>
                <a:spcPct val="112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Georgia"/>
                <a:cs typeface="Georgia"/>
                <a:sym typeface="Georgia"/>
                <a:hlinkClick r:id="rId3"/>
              </a:rPr>
              <a:t>inna-golenya@yandex.ru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Georgia"/>
              <a:cs typeface="Georgia"/>
              <a:sym typeface="Georgi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5"/>
          <a:stretch/>
        </p:blipFill>
        <p:spPr>
          <a:xfrm>
            <a:off x="596972" y="1282191"/>
            <a:ext cx="1251827" cy="12171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93430" y="6227334"/>
            <a:ext cx="1080120" cy="4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731" y="418111"/>
            <a:ext cx="5761703" cy="4624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Не забыть ! </a:t>
            </a:r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3" y="970988"/>
            <a:ext cx="7252118" cy="5682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5"/>
          <a:stretch/>
        </p:blipFill>
        <p:spPr>
          <a:xfrm>
            <a:off x="11102413" y="418111"/>
            <a:ext cx="714546" cy="694763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7533861" y="0"/>
            <a:ext cx="4658139" cy="6877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endParaRPr lang="ru-RU" sz="2600" smtClean="0">
              <a:solidFill>
                <a:srgbClr val="00206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600" smtClean="0">
              <a:solidFill>
                <a:srgbClr val="00206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1600" smtClean="0">
              <a:solidFill>
                <a:srgbClr val="002060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smtClean="0">
              <a:solidFill>
                <a:srgbClr val="00206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78494" y="1039379"/>
            <a:ext cx="451350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Мастер мониторингового отчёта имеет 3 вкладки: управление отчетом, отчет, приложения.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На вкладке «Управление отчетом» выбираем простановкой </a:t>
            </a:r>
            <a:r>
              <a:rPr lang="ru-RU" sz="16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галочек:</a:t>
            </a:r>
          </a:p>
          <a:p>
            <a:pPr marL="355600" indent="-355600">
              <a:buFont typeface="Century Gothic" panose="020B0502020202020204" pitchFamily="34" charset="0"/>
              <a:buChar char="−"/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какие из периодов являются “нулевыми”, т.е. в  это время по проекту не будет количественных результатов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ru-RU" sz="16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Например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: в июле-августе мероприятия в рамках проекта не  проводятся, и вы отметили их как “нулевые” (проставили галочки), в 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excel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отчета данные месяцы будут выводиться на сером фоне. 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55600" indent="-355600">
              <a:spcBef>
                <a:spcPts val="120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какие из показателей не относятся  к Вашей работе по проекту.</a:t>
            </a:r>
          </a:p>
          <a:p>
            <a:r>
              <a:rPr lang="ru-RU" sz="16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Например: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показатель «Количество </a:t>
            </a:r>
            <a:r>
              <a:rPr lang="ru-BY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родит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елей</a:t>
            </a:r>
            <a:r>
              <a:rPr lang="ru-BY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с зависимостями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BY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у которых наблюдается улучшение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» в рамках  проекта не отслеживается, отмечаем галочкой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5"/>
          <a:stretch/>
        </p:blipFill>
        <p:spPr>
          <a:xfrm>
            <a:off x="11092474" y="276225"/>
            <a:ext cx="714546" cy="6947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6950" y="6191250"/>
            <a:ext cx="1080120" cy="4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Мониторинговая форма </a:t>
            </a:r>
            <a:endParaRPr lang="ru-R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284" y="1848465"/>
            <a:ext cx="11346426" cy="483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7625301" y="0"/>
            <a:ext cx="4658139" cy="6877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endParaRPr lang="ru-RU" sz="2600" smtClean="0">
              <a:solidFill>
                <a:srgbClr val="00206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600" smtClean="0">
              <a:solidFill>
                <a:srgbClr val="00206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1600" smtClean="0">
              <a:solidFill>
                <a:srgbClr val="002060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smtClean="0">
              <a:solidFill>
                <a:srgbClr val="00206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776" y="302497"/>
            <a:ext cx="5599093" cy="9259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Плановые значения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показателям на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2021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год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3" y="1327355"/>
            <a:ext cx="7202957" cy="54372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5"/>
          <a:stretch/>
        </p:blipFill>
        <p:spPr>
          <a:xfrm>
            <a:off x="11102413" y="418111"/>
            <a:ext cx="714546" cy="6947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29195" y="1029910"/>
            <a:ext cx="420847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Вносим плановые значения по всем выбранным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показателям  из            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 3.5. Ожидаемые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социальные результаты проекта и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план-графика описания проекта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Не забываем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! </a:t>
            </a:r>
            <a:r>
              <a:rPr lang="ru-BY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Переносим индивидуальные показатели из заявки,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добавляем их вручную, вписав в соответствующие столбцы. </a:t>
            </a:r>
            <a:endParaRPr lang="ru-RU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66700">
              <a:lnSpc>
                <a:spcPct val="100000"/>
              </a:lnSpc>
              <a:spcAft>
                <a:spcPts val="1200"/>
              </a:spcAft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Название </a:t>
            </a:r>
            <a:r>
              <a:rPr lang="ru-BY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показателя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должно начинаться со слова «Количество…»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Пишем письмо куратору.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Получаем ответ: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ru-RU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Принято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»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Согласовать плановые показатели с куратором  необходимо </a:t>
            </a: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до 10 августа.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После принятия плановых показателей куратором, заполняем фактические показатели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6950" y="6191250"/>
            <a:ext cx="1080120" cy="4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3200" y="353934"/>
            <a:ext cx="6799263" cy="6604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Принятие плановых показателей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6950" y="6191250"/>
            <a:ext cx="1080120" cy="4624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84107" y="1229504"/>
            <a:ext cx="692060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ЭТО ВАЖНО!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 algn="just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Обозначаем 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количественные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данные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только в целых числах.  Для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внесения изменений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описание проекта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обращаемся к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руководителю программы Ольге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Борцовой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Значения должны быть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реалистичные.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Положительные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изменения у каждого участника проекта необходимо будет подтвердить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документами. 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Показатели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предложенные Фондом и индивидуальные переносятся из заявки.  Новые индивидуальные показатели не добавляем , если не были запланированы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описании проекта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Обязательно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обозначение методов, указанных в заявке + автор методики («комментарии») + периодичность замеров («комментарии»)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3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92233"/>
            <a:ext cx="6981825" cy="64121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Работа с  мониторинговой формой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" y="2862499"/>
            <a:ext cx="4996815" cy="2136222"/>
          </a:xfrm>
          <a:noFill/>
        </p:spPr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ВВОДИМ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только количественные данные -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целые числа, отражающие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количество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детей/ родителей/ семей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/ мероприятий и пр. 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НЕ ИСПОЛЬЗУЕМ </a:t>
            </a:r>
            <a:r>
              <a:rPr lang="ru-RU" sz="1600" strike="sngStrike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Проценты</a:t>
            </a:r>
            <a:r>
              <a:rPr lang="ru-RU" sz="1600" strike="sngStrike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1600" strike="sngStrike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доли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НАРАСТАЮЩИМ ИТОГОМ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суммируются данные по показателям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5"/>
          <a:stretch/>
        </p:blipFill>
        <p:spPr>
          <a:xfrm>
            <a:off x="11102413" y="418111"/>
            <a:ext cx="714546" cy="6947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625" y="2364005"/>
            <a:ext cx="1845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ЭТО ВАЖНО!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2923458"/>
            <a:ext cx="5720959" cy="19127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Ежемесячно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заполняется мониторинговая форма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До 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15-го числа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следующего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месяца вводятся данные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 отчетный месяц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Например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данные за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август 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вводим до 15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сентября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2343925"/>
            <a:ext cx="3544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СРОКИ ПРЕДОСТАВЛЕНИЯ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6950" y="6191250"/>
            <a:ext cx="1080120" cy="4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6950" y="6191250"/>
            <a:ext cx="1080120" cy="462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062" y="366027"/>
            <a:ext cx="7565352" cy="4673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Работа с  мониторинговой формой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143991"/>
              </p:ext>
            </p:extLst>
          </p:nvPr>
        </p:nvGraphicFramePr>
        <p:xfrm>
          <a:off x="382062" y="1303633"/>
          <a:ext cx="10377378" cy="5562196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588745">
                  <a:extLst>
                    <a:ext uri="{9D8B030D-6E8A-4147-A177-3AD203B41FA5}">
                      <a16:colId xmlns:a16="http://schemas.microsoft.com/office/drawing/2014/main" val="1238554768"/>
                    </a:ext>
                  </a:extLst>
                </a:gridCol>
                <a:gridCol w="5055897">
                  <a:extLst>
                    <a:ext uri="{9D8B030D-6E8A-4147-A177-3AD203B41FA5}">
                      <a16:colId xmlns:a16="http://schemas.microsoft.com/office/drawing/2014/main" val="903420135"/>
                    </a:ext>
                  </a:extLst>
                </a:gridCol>
                <a:gridCol w="1183184">
                  <a:extLst>
                    <a:ext uri="{9D8B030D-6E8A-4147-A177-3AD203B41FA5}">
                      <a16:colId xmlns:a16="http://schemas.microsoft.com/office/drawing/2014/main" val="457315092"/>
                    </a:ext>
                  </a:extLst>
                </a:gridCol>
                <a:gridCol w="1183184">
                  <a:extLst>
                    <a:ext uri="{9D8B030D-6E8A-4147-A177-3AD203B41FA5}">
                      <a16:colId xmlns:a16="http://schemas.microsoft.com/office/drawing/2014/main" val="3888967037"/>
                    </a:ext>
                  </a:extLst>
                </a:gridCol>
                <a:gridCol w="1183184">
                  <a:extLst>
                    <a:ext uri="{9D8B030D-6E8A-4147-A177-3AD203B41FA5}">
                      <a16:colId xmlns:a16="http://schemas.microsoft.com/office/drawing/2014/main" val="3243376219"/>
                    </a:ext>
                  </a:extLst>
                </a:gridCol>
                <a:gridCol w="1183184">
                  <a:extLst>
                    <a:ext uri="{9D8B030D-6E8A-4147-A177-3AD203B41FA5}">
                      <a16:colId xmlns:a16="http://schemas.microsoft.com/office/drawing/2014/main" val="3625363771"/>
                    </a:ext>
                  </a:extLst>
                </a:gridCol>
              </a:tblGrid>
              <a:tr h="325381">
                <a:tc rowSpan="2">
                  <a:txBody>
                    <a:bodyPr/>
                    <a:lstStyle/>
                    <a:p>
                      <a:pPr marL="72000" algn="l" fontAlgn="b"/>
                      <a:r>
                        <a:rPr lang="ru-RU" sz="1600" u="none" strike="noStrike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№ п/п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marL="72000" algn="l" fontAlgn="b"/>
                      <a:r>
                        <a:rPr lang="ru-RU" sz="1600" u="none" strike="noStrike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Показатель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marL="72000" algn="l" fontAlgn="b"/>
                      <a:r>
                        <a:rPr lang="ru-RU" sz="1600" u="none" strike="noStrike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Август 2021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2000" algn="l" fontAlgn="b"/>
                      <a:r>
                        <a:rPr lang="ru-RU" sz="1600" u="none" strike="noStrike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Сентябрь 2021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897468"/>
                  </a:ext>
                </a:extLst>
              </a:tr>
              <a:tr h="325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Всего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400" b="0" u="none" strike="noStrike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400" b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. новых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Всего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400" b="0" u="none" strike="noStrike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400" b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. новых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011974"/>
                  </a:ext>
                </a:extLst>
              </a:tr>
              <a:tr h="355724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600" b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РЕАЛИЗАЦИЯ ПРАКТИКИ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6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6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6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6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43579366"/>
                  </a:ext>
                </a:extLst>
              </a:tr>
              <a:tr h="406293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b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1" i="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детей, возвращённых в кровные семьи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101100"/>
                  </a:ext>
                </a:extLst>
              </a:tr>
              <a:tr h="325381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b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1.1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400" u="none" strike="noStrike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. детей-подростков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36658994"/>
                  </a:ext>
                </a:extLst>
              </a:tr>
              <a:tr h="325381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b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1.2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400" u="none" strike="noStrike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. детей с ОВЗ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38881347"/>
                  </a:ext>
                </a:extLst>
              </a:tr>
              <a:tr h="325381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b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1.3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400" u="none" strike="noStrike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40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. детей, временно помещенных в ДУ, замещающие семьи</a:t>
                      </a:r>
                      <a:endParaRPr lang="ru-RU" sz="1400" b="0" i="0" u="none" strike="noStrike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19615036"/>
                  </a:ext>
                </a:extLst>
              </a:tr>
              <a:tr h="486558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b="1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ru-RU" sz="14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Количество предотвращённых случаев отобрания (изъятий), отказов детей из  семей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614982"/>
                  </a:ext>
                </a:extLst>
              </a:tr>
              <a:tr h="325381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b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2.1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400" u="none" strike="noStrike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. детей-подростков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74175104"/>
                  </a:ext>
                </a:extLst>
              </a:tr>
              <a:tr h="325381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b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2.2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400" u="none" strike="noStrike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. детей с ОВЗ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47908568"/>
                  </a:ext>
                </a:extLst>
              </a:tr>
              <a:tr h="325381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n-US" sz="1400" b="1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2.3</a:t>
                      </a:r>
                      <a:r>
                        <a:rPr lang="en-US" sz="1400" b="1" u="none" strike="noStrike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400" u="none" strike="noStrike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40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. детей, временно помещенных в ДУ, замещающие семьи</a:t>
                      </a:r>
                      <a:endParaRPr lang="ru-RU" sz="1400" b="0" i="0" u="none" strike="noStrike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33330555"/>
                  </a:ext>
                </a:extLst>
              </a:tr>
              <a:tr h="325381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b="1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2.4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400" b="0" i="0" u="none" strike="noStrike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4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. из опекунских семей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06776297"/>
                  </a:ext>
                </a:extLst>
              </a:tr>
              <a:tr h="519052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b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1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детей, улучшивших свое благополучие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732607"/>
                  </a:ext>
                </a:extLst>
              </a:tr>
              <a:tr h="325381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b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3.1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400" u="none" strike="noStrike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40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. улучшивших психическое состояние</a:t>
                      </a:r>
                      <a:endParaRPr lang="ru-RU" sz="1400" b="0" i="0" u="none" strike="noStrike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99768371"/>
                  </a:ext>
                </a:extLst>
              </a:tr>
              <a:tr h="325381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b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3.2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400" u="none" strike="noStrike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т.ч</a:t>
                      </a:r>
                      <a:r>
                        <a:rPr lang="ru-RU" sz="140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. улучшивших физическое состояние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ru-RU" sz="14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3191573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54668" y="940021"/>
            <a:ext cx="1867419" cy="363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автоматически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22087" y="943174"/>
            <a:ext cx="1296178" cy="345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вручную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454275" y="1303633"/>
            <a:ext cx="0" cy="76814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855037" y="1288880"/>
            <a:ext cx="0" cy="76814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5"/>
          <a:stretch/>
        </p:blipFill>
        <p:spPr>
          <a:xfrm>
            <a:off x="11102413" y="418111"/>
            <a:ext cx="714546" cy="6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7254" y="483747"/>
            <a:ext cx="10515600" cy="70497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Показатели 1-6 – показатели социальных результатов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08694" y="1292810"/>
            <a:ext cx="7262106" cy="48641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1. Количество детей, возвращённых в кровные семьи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1.1  в </a:t>
            </a:r>
            <a:r>
              <a:rPr lang="ru-RU" sz="16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детей-подростков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1.2  в </a:t>
            </a:r>
            <a:r>
              <a:rPr lang="ru-RU" sz="16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детей с ОВЗ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1.3  в </a:t>
            </a:r>
            <a:r>
              <a:rPr lang="ru-RU" sz="16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детей, временно помещенных в ДУ, замещающие семьи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Количество предотвращённых случаев отобрания (изъятий), отказов детей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из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семей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2.1. в </a:t>
            </a:r>
            <a:r>
              <a:rPr lang="ru-RU" sz="16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детей-подростков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2.2. в </a:t>
            </a:r>
            <a:r>
              <a:rPr lang="ru-RU" sz="16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детей с ОВЗ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2.3. в </a:t>
            </a:r>
            <a:r>
              <a:rPr lang="ru-RU" sz="16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детей, временно помещенных в ДУ, замещающие семьи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2.4 в </a:t>
            </a:r>
            <a:r>
              <a:rPr lang="ru-RU" sz="16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и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з опекунских семей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3. Количество детей, улучшивших свое благополучие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3.1 в </a:t>
            </a:r>
            <a:r>
              <a:rPr lang="ru-RU" sz="16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улучшивших психическое состояние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3.2 в </a:t>
            </a:r>
            <a:r>
              <a:rPr lang="ru-RU" sz="16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улучшивших физическое состояние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3.3 в </a:t>
            </a:r>
            <a:r>
              <a:rPr lang="ru-RU" sz="16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повысивших уровень развития, навыков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3.4 в </a:t>
            </a:r>
            <a:r>
              <a:rPr lang="ru-RU" sz="16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 улучшивших детско-родительские отношения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3.5 в </a:t>
            </a:r>
            <a:r>
              <a:rPr lang="ru-RU" sz="16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т.ч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улучшивших показатели успеваемости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3.6  </a:t>
            </a:r>
            <a:r>
              <a:rPr lang="ru-RU" sz="16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строка для ввода собственного варианта 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5"/>
          <a:stretch/>
        </p:blipFill>
        <p:spPr>
          <a:xfrm>
            <a:off x="11102413" y="418111"/>
            <a:ext cx="714546" cy="694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6950" y="6191250"/>
            <a:ext cx="1080120" cy="4624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6602" y="2943743"/>
            <a:ext cx="2910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Должно </a:t>
            </a:r>
            <a:r>
              <a:rPr lang="ru-RU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быть зафиксировано намерение </a:t>
            </a:r>
            <a:r>
              <a:rPr lang="ru-RU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отказа/отобрания</a:t>
            </a:r>
            <a:endParaRPr lang="ru-RU" b="1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26145" y="1386085"/>
            <a:ext cx="388575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600"/>
              </a:spcAft>
            </a:pPr>
            <a:r>
              <a:rPr lang="ru-RU" b="1" i="1" kern="1800" dirty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i="1" kern="1800" dirty="0" smtClean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озвращение </a:t>
            </a:r>
            <a:r>
              <a:rPr lang="ru-RU" b="1" i="1" kern="1800" dirty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семью </a:t>
            </a:r>
            <a:r>
              <a:rPr lang="ru-RU" b="1" i="1" kern="1800" dirty="0" smtClean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i="1" kern="1800" dirty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биологической матери и/или отцу. </a:t>
            </a:r>
            <a:endParaRPr lang="ru-RU" sz="1600" b="1" i="1" dirty="0">
              <a:solidFill>
                <a:srgbClr val="C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3884</TotalTime>
  <Words>2287</Words>
  <Application>Microsoft Office PowerPoint</Application>
  <PresentationFormat>Широкоэкранный</PresentationFormat>
  <Paragraphs>611</Paragraphs>
  <Slides>24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Georgia</vt:lpstr>
      <vt:lpstr>Times New Roman</vt:lpstr>
      <vt:lpstr>Wingdings</vt:lpstr>
      <vt:lpstr>Тема Office</vt:lpstr>
      <vt:lpstr>ОБСУДИМ ВМЕСТЕ Отражение реализации проектов через мониторинговые отчеты</vt:lpstr>
      <vt:lpstr>С чего начинаем?</vt:lpstr>
      <vt:lpstr>Не забыть ! </vt:lpstr>
      <vt:lpstr>Мониторинговая форма </vt:lpstr>
      <vt:lpstr>Плановые значения по показателям на 2021 год</vt:lpstr>
      <vt:lpstr>Принятие плановых показателей</vt:lpstr>
      <vt:lpstr>Работа с  мониторинговой формой</vt:lpstr>
      <vt:lpstr>Работа с  мониторинговой формой</vt:lpstr>
      <vt:lpstr>Показатели 1-6 – показатели социальных результатов</vt:lpstr>
      <vt:lpstr>Показатель 3 &lt; суммы показателей 3.1 - 3.6 Показатель 3 = 0</vt:lpstr>
      <vt:lpstr>Показатели 1-6 – показатели социальных результатов</vt:lpstr>
      <vt:lpstr>Показатели 7-9 – показатели непосредственных результатов</vt:lpstr>
      <vt:lpstr>Показатели 7-9 – показатели непосредственныхрезультатов</vt:lpstr>
      <vt:lpstr>Показатели 11 – 13  - показатели распространения практики</vt:lpstr>
      <vt:lpstr>Методы сбора данных</vt:lpstr>
      <vt:lpstr>Подготовка подтверждающих документов</vt:lpstr>
      <vt:lpstr>Подтверждающие документы для показателей социальных результатов</vt:lpstr>
      <vt:lpstr>Таблица для всех показателей, связанных с количеством благополучателей (может модифицироваться)</vt:lpstr>
      <vt:lpstr>Таблица для всех показателей,  связанных с распространением практики (может модифицироваться)</vt:lpstr>
      <vt:lpstr>Подтверждающие документы для показателей  непосредственных результатов</vt:lpstr>
      <vt:lpstr>Подтверждающие документы для показателей непосредственных результатов</vt:lpstr>
      <vt:lpstr>Ежемесячная проверка мониторингового отчета</vt:lpstr>
      <vt:lpstr>Ежемесячная проверка мониторингового отчета  Корректное оформление подтверждающих документов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Отражение реализации проектов через мониторинговые отчеты : ОБСУДИМ ВМЕСТЕ</dc:title>
  <dc:creator>Инна Голеня</dc:creator>
  <cp:lastModifiedBy>Инна Голеня</cp:lastModifiedBy>
  <cp:revision>177</cp:revision>
  <dcterms:created xsi:type="dcterms:W3CDTF">2020-05-25T05:01:14Z</dcterms:created>
  <dcterms:modified xsi:type="dcterms:W3CDTF">2021-08-03T08:41:19Z</dcterms:modified>
</cp:coreProperties>
</file>